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74" r:id="rId5"/>
  </p:sldMasterIdLst>
  <p:notesMasterIdLst>
    <p:notesMasterId r:id="rId43"/>
  </p:notesMasterIdLst>
  <p:sldIdLst>
    <p:sldId id="256" r:id="rId6"/>
    <p:sldId id="312" r:id="rId7"/>
    <p:sldId id="260" r:id="rId8"/>
    <p:sldId id="261" r:id="rId9"/>
    <p:sldId id="280" r:id="rId10"/>
    <p:sldId id="281" r:id="rId11"/>
    <p:sldId id="282" r:id="rId12"/>
    <p:sldId id="283" r:id="rId13"/>
    <p:sldId id="285" r:id="rId14"/>
    <p:sldId id="286" r:id="rId15"/>
    <p:sldId id="287" r:id="rId16"/>
    <p:sldId id="290" r:id="rId17"/>
    <p:sldId id="291" r:id="rId18"/>
    <p:sldId id="263" r:id="rId19"/>
    <p:sldId id="293" r:id="rId20"/>
    <p:sldId id="292" r:id="rId21"/>
    <p:sldId id="294" r:id="rId22"/>
    <p:sldId id="295" r:id="rId23"/>
    <p:sldId id="296" r:id="rId24"/>
    <p:sldId id="297" r:id="rId25"/>
    <p:sldId id="298" r:id="rId26"/>
    <p:sldId id="299" r:id="rId27"/>
    <p:sldId id="300" r:id="rId28"/>
    <p:sldId id="301" r:id="rId29"/>
    <p:sldId id="302" r:id="rId30"/>
    <p:sldId id="303" r:id="rId31"/>
    <p:sldId id="304" r:id="rId32"/>
    <p:sldId id="306" r:id="rId33"/>
    <p:sldId id="305" r:id="rId34"/>
    <p:sldId id="307" r:id="rId35"/>
    <p:sldId id="308" r:id="rId36"/>
    <p:sldId id="309" r:id="rId37"/>
    <p:sldId id="310" r:id="rId38"/>
    <p:sldId id="311" r:id="rId39"/>
    <p:sldId id="274" r:id="rId40"/>
    <p:sldId id="275" r:id="rId41"/>
    <p:sldId id="313"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1" autoAdjust="0"/>
    <p:restoredTop sz="88538" autoAdjust="0"/>
  </p:normalViewPr>
  <p:slideViewPr>
    <p:cSldViewPr snapToGrid="0" snapToObjects="1" showGuides="1">
      <p:cViewPr varScale="1">
        <p:scale>
          <a:sx n="101" d="100"/>
          <a:sy n="101" d="100"/>
        </p:scale>
        <p:origin x="990" y="1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7BF8F-C65D-4008-89A1-8791DA968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5" Type="http://schemas.openxmlformats.org/officeDocument/2006/relationships/image" Target="../media/image5.png"/><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1"/>
            </a:lvl1pPr>
            <a:lvl2pPr marL="457071" indent="0" algn="ctr">
              <a:buNone/>
              <a:defRPr sz="2001"/>
            </a:lvl2pPr>
            <a:lvl3pPr marL="914527" indent="0" algn="ctr">
              <a:buNone/>
              <a:defRPr sz="1801"/>
            </a:lvl3pPr>
            <a:lvl4pPr marL="1371598" indent="0" algn="ctr">
              <a:buNone/>
              <a:defRPr sz="1601"/>
            </a:lvl4pPr>
            <a:lvl5pPr marL="1828669" indent="0" algn="ctr">
              <a:buNone/>
              <a:defRPr sz="1601"/>
            </a:lvl5pPr>
            <a:lvl6pPr marL="2285740" indent="0" algn="ctr">
              <a:buNone/>
              <a:defRPr sz="1601"/>
            </a:lvl6pPr>
            <a:lvl7pPr marL="2743196" indent="0" algn="ctr">
              <a:buNone/>
              <a:defRPr sz="1601"/>
            </a:lvl7pPr>
            <a:lvl8pPr marL="3200267" indent="0" algn="ctr">
              <a:buNone/>
              <a:defRPr sz="1601"/>
            </a:lvl8pPr>
            <a:lvl9pPr marL="3657338" indent="0" algn="ctr">
              <a:buNone/>
              <a:defRPr sz="1601"/>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1213990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2103667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1">
                <a:solidFill>
                  <a:schemeClr val="tx1">
                    <a:tint val="75000"/>
                  </a:schemeClr>
                </a:solidFill>
              </a:defRPr>
            </a:lvl1pPr>
            <a:lvl2pPr marL="457071" indent="0">
              <a:buNone/>
              <a:defRPr sz="2001">
                <a:solidFill>
                  <a:schemeClr val="tx1">
                    <a:tint val="75000"/>
                  </a:schemeClr>
                </a:solidFill>
              </a:defRPr>
            </a:lvl2pPr>
            <a:lvl3pPr marL="914527" indent="0">
              <a:buNone/>
              <a:defRPr sz="1801">
                <a:solidFill>
                  <a:schemeClr val="tx1">
                    <a:tint val="75000"/>
                  </a:schemeClr>
                </a:solidFill>
              </a:defRPr>
            </a:lvl3pPr>
            <a:lvl4pPr marL="1371598" indent="0">
              <a:buNone/>
              <a:defRPr sz="1601">
                <a:solidFill>
                  <a:schemeClr val="tx1">
                    <a:tint val="75000"/>
                  </a:schemeClr>
                </a:solidFill>
              </a:defRPr>
            </a:lvl4pPr>
            <a:lvl5pPr marL="1828669" indent="0">
              <a:buNone/>
              <a:defRPr sz="1601">
                <a:solidFill>
                  <a:schemeClr val="tx1">
                    <a:tint val="75000"/>
                  </a:schemeClr>
                </a:solidFill>
              </a:defRPr>
            </a:lvl5pPr>
            <a:lvl6pPr marL="2285740" indent="0">
              <a:buNone/>
              <a:defRPr sz="1601">
                <a:solidFill>
                  <a:schemeClr val="tx1">
                    <a:tint val="75000"/>
                  </a:schemeClr>
                </a:solidFill>
              </a:defRPr>
            </a:lvl6pPr>
            <a:lvl7pPr marL="2743196" indent="0">
              <a:buNone/>
              <a:defRPr sz="1601">
                <a:solidFill>
                  <a:schemeClr val="tx1">
                    <a:tint val="75000"/>
                  </a:schemeClr>
                </a:solidFill>
              </a:defRPr>
            </a:lvl7pPr>
            <a:lvl8pPr marL="3200267" indent="0">
              <a:buNone/>
              <a:defRPr sz="1601">
                <a:solidFill>
                  <a:schemeClr val="tx1">
                    <a:tint val="75000"/>
                  </a:schemeClr>
                </a:solidFill>
              </a:defRPr>
            </a:lvl8pPr>
            <a:lvl9pPr marL="3657338" indent="0">
              <a:buNone/>
              <a:defRPr sz="16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2869988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2715450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1" b="1"/>
            </a:lvl1pPr>
            <a:lvl2pPr marL="457071" indent="0">
              <a:buNone/>
              <a:defRPr sz="2001" b="1"/>
            </a:lvl2pPr>
            <a:lvl3pPr marL="914527" indent="0">
              <a:buNone/>
              <a:defRPr sz="1801" b="1"/>
            </a:lvl3pPr>
            <a:lvl4pPr marL="1371598" indent="0">
              <a:buNone/>
              <a:defRPr sz="1601" b="1"/>
            </a:lvl4pPr>
            <a:lvl5pPr marL="1828669" indent="0">
              <a:buNone/>
              <a:defRPr sz="1601" b="1"/>
            </a:lvl5pPr>
            <a:lvl6pPr marL="2285740" indent="0">
              <a:buNone/>
              <a:defRPr sz="1601" b="1"/>
            </a:lvl6pPr>
            <a:lvl7pPr marL="2743196" indent="0">
              <a:buNone/>
              <a:defRPr sz="1601" b="1"/>
            </a:lvl7pPr>
            <a:lvl8pPr marL="3200267" indent="0">
              <a:buNone/>
              <a:defRPr sz="1601" b="1"/>
            </a:lvl8pPr>
            <a:lvl9pPr marL="3657338" indent="0">
              <a:buNone/>
              <a:defRPr sz="1601"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1" b="1"/>
            </a:lvl1pPr>
            <a:lvl2pPr marL="457071" indent="0">
              <a:buNone/>
              <a:defRPr sz="2001" b="1"/>
            </a:lvl2pPr>
            <a:lvl3pPr marL="914527" indent="0">
              <a:buNone/>
              <a:defRPr sz="1801" b="1"/>
            </a:lvl3pPr>
            <a:lvl4pPr marL="1371598" indent="0">
              <a:buNone/>
              <a:defRPr sz="1601" b="1"/>
            </a:lvl4pPr>
            <a:lvl5pPr marL="1828669" indent="0">
              <a:buNone/>
              <a:defRPr sz="1601" b="1"/>
            </a:lvl5pPr>
            <a:lvl6pPr marL="2285740" indent="0">
              <a:buNone/>
              <a:defRPr sz="1601" b="1"/>
            </a:lvl6pPr>
            <a:lvl7pPr marL="2743196" indent="0">
              <a:buNone/>
              <a:defRPr sz="1601" b="1"/>
            </a:lvl7pPr>
            <a:lvl8pPr marL="3200267" indent="0">
              <a:buNone/>
              <a:defRPr sz="1601" b="1"/>
            </a:lvl8pPr>
            <a:lvl9pPr marL="3657338" indent="0">
              <a:buNone/>
              <a:defRPr sz="1601"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142387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1823018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3086517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199"/>
            </a:lvl1pPr>
            <a:lvl2pPr>
              <a:defRPr sz="2799"/>
            </a:lvl2pPr>
            <a:lvl3pPr>
              <a:defRPr sz="2401"/>
            </a:lvl3pPr>
            <a:lvl4pPr>
              <a:defRPr sz="2001"/>
            </a:lvl4pPr>
            <a:lvl5pPr>
              <a:defRPr sz="2001"/>
            </a:lvl5pPr>
            <a:lvl6pPr>
              <a:defRPr sz="2001"/>
            </a:lvl6pPr>
            <a:lvl7pPr>
              <a:defRPr sz="2001"/>
            </a:lvl7pPr>
            <a:lvl8pPr>
              <a:defRPr sz="2001"/>
            </a:lvl8pPr>
            <a:lvl9pPr>
              <a:defRPr sz="20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1"/>
            </a:lvl1pPr>
            <a:lvl2pPr marL="457071" indent="0">
              <a:buNone/>
              <a:defRPr sz="1401"/>
            </a:lvl2pPr>
            <a:lvl3pPr marL="914527" indent="0">
              <a:buNone/>
              <a:defRPr sz="1201"/>
            </a:lvl3pPr>
            <a:lvl4pPr marL="1371598" indent="0">
              <a:buNone/>
              <a:defRPr sz="1001"/>
            </a:lvl4pPr>
            <a:lvl5pPr marL="1828669" indent="0">
              <a:buNone/>
              <a:defRPr sz="1001"/>
            </a:lvl5pPr>
            <a:lvl6pPr marL="2285740" indent="0">
              <a:buNone/>
              <a:defRPr sz="1001"/>
            </a:lvl6pPr>
            <a:lvl7pPr marL="2743196" indent="0">
              <a:buNone/>
              <a:defRPr sz="1001"/>
            </a:lvl7pPr>
            <a:lvl8pPr marL="3200267" indent="0">
              <a:buNone/>
              <a:defRPr sz="1001"/>
            </a:lvl8pPr>
            <a:lvl9pPr marL="3657338"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4156679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199"/>
            </a:lvl1pPr>
            <a:lvl2pPr marL="457071" indent="0">
              <a:buNone/>
              <a:defRPr sz="2799"/>
            </a:lvl2pPr>
            <a:lvl3pPr marL="914527" indent="0">
              <a:buNone/>
              <a:defRPr sz="2401"/>
            </a:lvl3pPr>
            <a:lvl4pPr marL="1371598" indent="0">
              <a:buNone/>
              <a:defRPr sz="2001"/>
            </a:lvl4pPr>
            <a:lvl5pPr marL="1828669" indent="0">
              <a:buNone/>
              <a:defRPr sz="2001"/>
            </a:lvl5pPr>
            <a:lvl6pPr marL="2285740" indent="0">
              <a:buNone/>
              <a:defRPr sz="2001"/>
            </a:lvl6pPr>
            <a:lvl7pPr marL="2743196" indent="0">
              <a:buNone/>
              <a:defRPr sz="2001"/>
            </a:lvl7pPr>
            <a:lvl8pPr marL="3200267" indent="0">
              <a:buNone/>
              <a:defRPr sz="2001"/>
            </a:lvl8pPr>
            <a:lvl9pPr marL="3657338" indent="0">
              <a:buNone/>
              <a:defRPr sz="2001"/>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1"/>
            </a:lvl1pPr>
            <a:lvl2pPr marL="457071" indent="0">
              <a:buNone/>
              <a:defRPr sz="1401"/>
            </a:lvl2pPr>
            <a:lvl3pPr marL="914527" indent="0">
              <a:buNone/>
              <a:defRPr sz="1201"/>
            </a:lvl3pPr>
            <a:lvl4pPr marL="1371598" indent="0">
              <a:buNone/>
              <a:defRPr sz="1001"/>
            </a:lvl4pPr>
            <a:lvl5pPr marL="1828669" indent="0">
              <a:buNone/>
              <a:defRPr sz="1001"/>
            </a:lvl5pPr>
            <a:lvl6pPr marL="2285740" indent="0">
              <a:buNone/>
              <a:defRPr sz="1001"/>
            </a:lvl6pPr>
            <a:lvl7pPr marL="2743196" indent="0">
              <a:buNone/>
              <a:defRPr sz="1001"/>
            </a:lvl7pPr>
            <a:lvl8pPr marL="3200267" indent="0">
              <a:buNone/>
              <a:defRPr sz="1001"/>
            </a:lvl8pPr>
            <a:lvl9pPr marL="3657338"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27062203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3923100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9676B7-E7B8-4A34-8B7F-3C9CDE28A5E0}" type="slidenum">
              <a:rPr lang="en-US" smtClean="0"/>
              <a:t>‹#›</a:t>
            </a:fld>
            <a:endParaRPr lang="en-US"/>
          </a:p>
        </p:txBody>
      </p:sp>
    </p:spTree>
    <p:extLst>
      <p:ext uri="{BB962C8B-B14F-4D97-AF65-F5344CB8AC3E}">
        <p14:creationId xmlns:p14="http://schemas.microsoft.com/office/powerpoint/2010/main" val="242807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web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19" Type="http://schemas.openxmlformats.org/officeDocument/2006/relationships/image" Target="../media/image5.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pic>
        <p:nvPicPr>
          <p:cNvPr id="10" name="Picture 9">
            <a:extLst>
              <a:ext uri="{FF2B5EF4-FFF2-40B4-BE49-F238E27FC236}">
                <a16:creationId xmlns:a16="http://schemas.microsoft.com/office/drawing/2014/main" id="{86EC7B01-D59E-48F0-BA51-D383E5FA32AF}"/>
              </a:ext>
            </a:extLst>
          </p:cNvPr>
          <p:cNvPicPr>
            <a:picLocks noChangeAspect="1"/>
          </p:cNvPicPr>
          <p:nvPr userDrawn="1"/>
        </p:nvPicPr>
        <p:blipFill>
          <a:blip r:embed="rId18"/>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036B36CF-C4A5-47CC-9CAD-54DAA0E9A5C0}"/>
              </a:ext>
            </a:extLst>
          </p:cNvPr>
          <p:cNvPicPr>
            <a:picLocks noChangeAspect="1"/>
          </p:cNvPicPr>
          <p:nvPr userDrawn="1"/>
        </p:nvPicPr>
        <p:blipFill>
          <a:blip r:embed="rId19"/>
          <a:stretch>
            <a:fillRect/>
          </a:stretch>
        </p:blipFill>
        <p:spPr>
          <a:xfrm>
            <a:off x="9019309" y="6361925"/>
            <a:ext cx="505032" cy="443442"/>
          </a:xfrm>
          <a:prstGeom prst="rect">
            <a:avLst/>
          </a:prstGeom>
        </p:spPr>
      </p:pic>
      <p:sp>
        <p:nvSpPr>
          <p:cNvPr id="13" name="TextBox 12">
            <a:extLst>
              <a:ext uri="{FF2B5EF4-FFF2-40B4-BE49-F238E27FC236}">
                <a16:creationId xmlns:a16="http://schemas.microsoft.com/office/drawing/2014/main" id="{C9EDAD3C-52E4-488A-BFA9-186C7A427BE3}"/>
              </a:ext>
            </a:extLst>
          </p:cNvPr>
          <p:cNvSpPr txBox="1"/>
          <p:nvPr userDrawn="1"/>
        </p:nvSpPr>
        <p:spPr>
          <a:xfrm>
            <a:off x="9597921" y="6304496"/>
            <a:ext cx="2520498" cy="461665"/>
          </a:xfrm>
          <a:prstGeom prst="rect">
            <a:avLst/>
          </a:prstGeom>
          <a:noFill/>
        </p:spPr>
        <p:txBody>
          <a:bodyPr wrap="none" rtlCol="0">
            <a:spAutoFit/>
          </a:bodyPr>
          <a:lstStyle/>
          <a:p>
            <a:r>
              <a:rPr lang="en-US" sz="2400" dirty="0">
                <a:solidFill>
                  <a:schemeClr val="bg1"/>
                </a:solidFill>
              </a:rPr>
              <a:t>IBM Skills Network</a:t>
            </a:r>
          </a:p>
        </p:txBody>
      </p:sp>
      <p:sp>
        <p:nvSpPr>
          <p:cNvPr id="14" name="TextBox 13">
            <a:extLst>
              <a:ext uri="{FF2B5EF4-FFF2-40B4-BE49-F238E27FC236}">
                <a16:creationId xmlns:a16="http://schemas.microsoft.com/office/drawing/2014/main" id="{50E40682-5CFB-4911-93A3-7D76D58A1345}"/>
              </a:ext>
            </a:extLst>
          </p:cNvPr>
          <p:cNvSpPr txBox="1"/>
          <p:nvPr userDrawn="1"/>
        </p:nvSpPr>
        <p:spPr>
          <a:xfrm>
            <a:off x="340138" y="6228695"/>
            <a:ext cx="3957542" cy="461665"/>
          </a:xfrm>
          <a:prstGeom prst="rect">
            <a:avLst/>
          </a:prstGeom>
          <a:noFill/>
        </p:spPr>
        <p:txBody>
          <a:bodyPr wrap="square" rtlCol="0">
            <a:spAutoFit/>
          </a:bodyPr>
          <a:lstStyle/>
          <a:p>
            <a:r>
              <a:rPr lang="en-US" sz="2400" dirty="0">
                <a:solidFill>
                  <a:schemeClr val="bg1"/>
                </a:solidFill>
              </a:rPr>
              <a:t>IBM Developer</a:t>
            </a:r>
          </a:p>
        </p:txBody>
      </p:sp>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dt="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1">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1">
                <a:solidFill>
                  <a:schemeClr val="tx1">
                    <a:tint val="75000"/>
                  </a:schemeClr>
                </a:solidFill>
              </a:defRPr>
            </a:lvl1pPr>
          </a:lstStyle>
          <a:p>
            <a:fld id="{B69676B7-E7B8-4A34-8B7F-3C9CDE28A5E0}" type="slidenum">
              <a:rPr lang="en-US" smtClean="0"/>
              <a:t>‹#›</a:t>
            </a:fld>
            <a:endParaRPr lang="en-US" dirty="0"/>
          </a:p>
        </p:txBody>
      </p:sp>
    </p:spTree>
    <p:extLst>
      <p:ext uri="{BB962C8B-B14F-4D97-AF65-F5344CB8AC3E}">
        <p14:creationId xmlns:p14="http://schemas.microsoft.com/office/powerpoint/2010/main" val="15050016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dt="0"/>
  <p:txStyles>
    <p:titleStyle>
      <a:lvl1pPr algn="l" defTabSz="91452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728" indent="-228728" algn="l" defTabSz="914527" rtl="0" eaLnBrk="1" latinLnBrk="0" hangingPunct="1">
        <a:lnSpc>
          <a:spcPct val="90000"/>
        </a:lnSpc>
        <a:spcBef>
          <a:spcPts val="1001"/>
        </a:spcBef>
        <a:buFont typeface="Arial" panose="020B0604020202020204" pitchFamily="34" charset="0"/>
        <a:buChar char="•"/>
        <a:defRPr sz="2799" kern="1200">
          <a:solidFill>
            <a:schemeClr val="tx1"/>
          </a:solidFill>
          <a:latin typeface="+mn-lt"/>
          <a:ea typeface="+mn-ea"/>
          <a:cs typeface="+mn-cs"/>
        </a:defRPr>
      </a:lvl1pPr>
      <a:lvl2pPr marL="685799" indent="-228728" algn="l" defTabSz="914527" rtl="0" eaLnBrk="1" latinLnBrk="0" hangingPunct="1">
        <a:lnSpc>
          <a:spcPct val="90000"/>
        </a:lnSpc>
        <a:spcBef>
          <a:spcPts val="500"/>
        </a:spcBef>
        <a:buFont typeface="Arial" panose="020B0604020202020204" pitchFamily="34" charset="0"/>
        <a:buChar char="•"/>
        <a:defRPr sz="2401" kern="1200">
          <a:solidFill>
            <a:schemeClr val="tx1"/>
          </a:solidFill>
          <a:latin typeface="+mn-lt"/>
          <a:ea typeface="+mn-ea"/>
          <a:cs typeface="+mn-cs"/>
        </a:defRPr>
      </a:lvl2pPr>
      <a:lvl3pPr marL="1142870" indent="-228728" algn="l" defTabSz="914527" rtl="0" eaLnBrk="1" latinLnBrk="0" hangingPunct="1">
        <a:lnSpc>
          <a:spcPct val="90000"/>
        </a:lnSpc>
        <a:spcBef>
          <a:spcPts val="500"/>
        </a:spcBef>
        <a:buFont typeface="Arial" panose="020B0604020202020204" pitchFamily="34" charset="0"/>
        <a:buChar char="•"/>
        <a:defRPr sz="2001" kern="1200">
          <a:solidFill>
            <a:schemeClr val="tx1"/>
          </a:solidFill>
          <a:latin typeface="+mn-lt"/>
          <a:ea typeface="+mn-ea"/>
          <a:cs typeface="+mn-cs"/>
        </a:defRPr>
      </a:lvl3pPr>
      <a:lvl4pPr marL="1599941" indent="-228728" algn="l" defTabSz="91452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97" indent="-228728" algn="l" defTabSz="91452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468" indent="-228728" algn="l" defTabSz="91452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39" indent="-228728" algn="l" defTabSz="91452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95" indent="-228728" algn="l" defTabSz="91452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66" indent="-228728" algn="l" defTabSz="91452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527" rtl="0" eaLnBrk="1" latinLnBrk="0" hangingPunct="1">
        <a:defRPr sz="1801" kern="1200">
          <a:solidFill>
            <a:schemeClr val="tx1"/>
          </a:solidFill>
          <a:latin typeface="+mn-lt"/>
          <a:ea typeface="+mn-ea"/>
          <a:cs typeface="+mn-cs"/>
        </a:defRPr>
      </a:lvl1pPr>
      <a:lvl2pPr marL="457071" algn="l" defTabSz="914527" rtl="0" eaLnBrk="1" latinLnBrk="0" hangingPunct="1">
        <a:defRPr sz="1801" kern="1200">
          <a:solidFill>
            <a:schemeClr val="tx1"/>
          </a:solidFill>
          <a:latin typeface="+mn-lt"/>
          <a:ea typeface="+mn-ea"/>
          <a:cs typeface="+mn-cs"/>
        </a:defRPr>
      </a:lvl2pPr>
      <a:lvl3pPr marL="914527" algn="l" defTabSz="914527" rtl="0" eaLnBrk="1" latinLnBrk="0" hangingPunct="1">
        <a:defRPr sz="1801" kern="1200">
          <a:solidFill>
            <a:schemeClr val="tx1"/>
          </a:solidFill>
          <a:latin typeface="+mn-lt"/>
          <a:ea typeface="+mn-ea"/>
          <a:cs typeface="+mn-cs"/>
        </a:defRPr>
      </a:lvl3pPr>
      <a:lvl4pPr marL="1371598" algn="l" defTabSz="914527" rtl="0" eaLnBrk="1" latinLnBrk="0" hangingPunct="1">
        <a:defRPr sz="1801" kern="1200">
          <a:solidFill>
            <a:schemeClr val="tx1"/>
          </a:solidFill>
          <a:latin typeface="+mn-lt"/>
          <a:ea typeface="+mn-ea"/>
          <a:cs typeface="+mn-cs"/>
        </a:defRPr>
      </a:lvl4pPr>
      <a:lvl5pPr marL="1828669" algn="l" defTabSz="914527" rtl="0" eaLnBrk="1" latinLnBrk="0" hangingPunct="1">
        <a:defRPr sz="1801" kern="1200">
          <a:solidFill>
            <a:schemeClr val="tx1"/>
          </a:solidFill>
          <a:latin typeface="+mn-lt"/>
          <a:ea typeface="+mn-ea"/>
          <a:cs typeface="+mn-cs"/>
        </a:defRPr>
      </a:lvl5pPr>
      <a:lvl6pPr marL="2285740" algn="l" defTabSz="914527" rtl="0" eaLnBrk="1" latinLnBrk="0" hangingPunct="1">
        <a:defRPr sz="1801" kern="1200">
          <a:solidFill>
            <a:schemeClr val="tx1"/>
          </a:solidFill>
          <a:latin typeface="+mn-lt"/>
          <a:ea typeface="+mn-ea"/>
          <a:cs typeface="+mn-cs"/>
        </a:defRPr>
      </a:lvl6pPr>
      <a:lvl7pPr marL="2743196" algn="l" defTabSz="914527" rtl="0" eaLnBrk="1" latinLnBrk="0" hangingPunct="1">
        <a:defRPr sz="1801" kern="1200">
          <a:solidFill>
            <a:schemeClr val="tx1"/>
          </a:solidFill>
          <a:latin typeface="+mn-lt"/>
          <a:ea typeface="+mn-ea"/>
          <a:cs typeface="+mn-cs"/>
        </a:defRPr>
      </a:lvl7pPr>
      <a:lvl8pPr marL="3200267" algn="l" defTabSz="914527" rtl="0" eaLnBrk="1" latinLnBrk="0" hangingPunct="1">
        <a:defRPr sz="1801" kern="1200">
          <a:solidFill>
            <a:schemeClr val="tx1"/>
          </a:solidFill>
          <a:latin typeface="+mn-lt"/>
          <a:ea typeface="+mn-ea"/>
          <a:cs typeface="+mn-cs"/>
        </a:defRPr>
      </a:lvl8pPr>
      <a:lvl9pPr marL="3657338" algn="l" defTabSz="91452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0.xml"/><Relationship Id="rId3" Type="http://schemas.openxmlformats.org/officeDocument/2006/relationships/customXml" Target="../ink/ink7.xml"/><Relationship Id="rId21" Type="http://schemas.openxmlformats.org/officeDocument/2006/relationships/image" Target="../media/image4.png"/><Relationship Id="rId34" Type="http://schemas.openxmlformats.org/officeDocument/2006/relationships/customXml" Target="../ink/ink27.xml"/><Relationship Id="rId7" Type="http://schemas.openxmlformats.org/officeDocument/2006/relationships/customXml" Target="../ink/ink8.xml"/><Relationship Id="rId12" Type="http://schemas.openxmlformats.org/officeDocument/2006/relationships/customXml" Target="../ink/ink12.xml"/><Relationship Id="rId17" Type="http://schemas.openxmlformats.org/officeDocument/2006/relationships/customXml" Target="../ink/ink13.xml"/><Relationship Id="rId25" Type="http://schemas.openxmlformats.org/officeDocument/2006/relationships/customXml" Target="../ink/ink19.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5.xml"/><Relationship Id="rId29" Type="http://schemas.openxmlformats.org/officeDocument/2006/relationships/customXml" Target="../ink/ink2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1.xml"/><Relationship Id="rId24" Type="http://schemas.openxmlformats.org/officeDocument/2006/relationships/customXml" Target="../ink/ink18.xml"/><Relationship Id="rId32" Type="http://schemas.openxmlformats.org/officeDocument/2006/relationships/customXml" Target="../ink/ink26.xml"/><Relationship Id="rId23" Type="http://schemas.openxmlformats.org/officeDocument/2006/relationships/customXml" Target="../ink/ink17.xml"/><Relationship Id="rId28" Type="http://schemas.openxmlformats.org/officeDocument/2006/relationships/customXml" Target="../ink/ink22.xml"/><Relationship Id="rId36" Type="http://schemas.openxmlformats.org/officeDocument/2006/relationships/image" Target="../media/image7.png"/><Relationship Id="rId10" Type="http://schemas.openxmlformats.org/officeDocument/2006/relationships/customXml" Target="../ink/ink10.xml"/><Relationship Id="rId19" Type="http://schemas.openxmlformats.org/officeDocument/2006/relationships/customXml" Target="../ink/ink14.xml"/><Relationship Id="rId31" Type="http://schemas.openxmlformats.org/officeDocument/2006/relationships/customXml" Target="../ink/ink25.xml"/><Relationship Id="rId9" Type="http://schemas.openxmlformats.org/officeDocument/2006/relationships/customXml" Target="../ink/ink9.xml"/><Relationship Id="rId22" Type="http://schemas.openxmlformats.org/officeDocument/2006/relationships/customXml" Target="../ink/ink16.xml"/><Relationship Id="rId27" Type="http://schemas.openxmlformats.org/officeDocument/2006/relationships/customXml" Target="../ink/ink21.xml"/><Relationship Id="rId30" Type="http://schemas.openxmlformats.org/officeDocument/2006/relationships/customXml" Target="../ink/ink24.xml"/><Relationship Id="rId35" Type="http://schemas.openxmlformats.org/officeDocument/2006/relationships/customXml" Target="../ink/ink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
        <p:nvSpPr>
          <p:cNvPr id="34" name="TextBox 33">
            <a:extLst>
              <a:ext uri="{FF2B5EF4-FFF2-40B4-BE49-F238E27FC236}">
                <a16:creationId xmlns:a16="http://schemas.microsoft.com/office/drawing/2014/main" id="{AAEAC402-C467-4842-9E3A-4CB35A8A0FE2}"/>
              </a:ext>
            </a:extLst>
          </p:cNvPr>
          <p:cNvSpPr txBox="1"/>
          <p:nvPr/>
        </p:nvSpPr>
        <p:spPr>
          <a:xfrm>
            <a:off x="7335330" y="4321368"/>
            <a:ext cx="5093715" cy="954107"/>
          </a:xfrm>
          <a:prstGeom prst="rect">
            <a:avLst/>
          </a:prstGeom>
          <a:noFill/>
        </p:spPr>
        <p:txBody>
          <a:bodyPr wrap="square" rtlCol="0">
            <a:spAutoFit/>
          </a:bodyPr>
          <a:lstStyle/>
          <a:p>
            <a:r>
              <a:rPr lang="en-US" sz="2800" dirty="0">
                <a:solidFill>
                  <a:schemeClr val="bg1"/>
                </a:solidFill>
                <a:latin typeface="+mj-lt"/>
                <a:cs typeface="Times New Roman" panose="02020603050405020304" pitchFamily="18" charset="0"/>
              </a:rPr>
              <a:t>By Abraham Mulat</a:t>
            </a:r>
          </a:p>
          <a:p>
            <a:r>
              <a:rPr lang="en-US" sz="2800" dirty="0">
                <a:solidFill>
                  <a:schemeClr val="bg1"/>
                </a:solidFill>
                <a:latin typeface="+mj-lt"/>
                <a:cs typeface="Times New Roman" panose="02020603050405020304" pitchFamily="18" charset="0"/>
              </a:rPr>
              <a:t>    01/09/2023</a:t>
            </a:r>
          </a:p>
        </p:txBody>
      </p:sp>
      <p:sp>
        <p:nvSpPr>
          <p:cNvPr id="37" name="TextBox 36">
            <a:extLst>
              <a:ext uri="{FF2B5EF4-FFF2-40B4-BE49-F238E27FC236}">
                <a16:creationId xmlns:a16="http://schemas.microsoft.com/office/drawing/2014/main" id="{263F6BB9-A720-47CE-8079-7078DA60CC93}"/>
              </a:ext>
            </a:extLst>
          </p:cNvPr>
          <p:cNvSpPr txBox="1"/>
          <p:nvPr/>
        </p:nvSpPr>
        <p:spPr>
          <a:xfrm>
            <a:off x="1712097" y="988416"/>
            <a:ext cx="9068508" cy="830997"/>
          </a:xfrm>
          <a:prstGeom prst="rect">
            <a:avLst/>
          </a:prstGeom>
          <a:noFill/>
        </p:spPr>
        <p:txBody>
          <a:bodyPr wrap="none" rtlCol="0">
            <a:spAutoFit/>
          </a:bodyPr>
          <a:lstStyle/>
          <a:p>
            <a:r>
              <a:rPr lang="en-US" sz="4800" dirty="0">
                <a:solidFill>
                  <a:schemeClr val="bg1"/>
                </a:solidFill>
                <a:latin typeface="Times New Roman" panose="02020603050405020304" pitchFamily="18" charset="0"/>
                <a:cs typeface="Times New Roman" panose="02020603050405020304" pitchFamily="18" charset="0"/>
              </a:rPr>
              <a:t>IBM Data Science Capstone Project</a:t>
            </a:r>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9013-56BD-4FD1-BBE6-FCA46086CC9E}"/>
              </a:ext>
            </a:extLst>
          </p:cNvPr>
          <p:cNvSpPr>
            <a:spLocks noGrp="1"/>
          </p:cNvSpPr>
          <p:nvPr>
            <p:ph type="title"/>
          </p:nvPr>
        </p:nvSpPr>
        <p:spPr>
          <a:xfrm>
            <a:off x="902869" y="266700"/>
            <a:ext cx="11291636" cy="1039747"/>
          </a:xfrm>
        </p:spPr>
        <p:txBody>
          <a:bodyPr>
            <a:noAutofit/>
          </a:bodyPr>
          <a:lstStyle/>
          <a:p>
            <a:pPr algn="ctr"/>
            <a:r>
              <a:rPr lang="en-US" sz="3600" dirty="0">
                <a:latin typeface="Times New Roman" panose="02020603050405020304" pitchFamily="18" charset="0"/>
                <a:cs typeface="Times New Roman" panose="02020603050405020304" pitchFamily="18" charset="0"/>
              </a:rPr>
              <a:t>Methodology- Interactive Visual Analytics with Folium</a:t>
            </a:r>
          </a:p>
        </p:txBody>
      </p:sp>
      <p:sp>
        <p:nvSpPr>
          <p:cNvPr id="3" name="Content Placeholder 2">
            <a:extLst>
              <a:ext uri="{FF2B5EF4-FFF2-40B4-BE49-F238E27FC236}">
                <a16:creationId xmlns:a16="http://schemas.microsoft.com/office/drawing/2014/main" id="{2FFDC316-1ED0-42E6-B650-5A277E45614C}"/>
              </a:ext>
            </a:extLst>
          </p:cNvPr>
          <p:cNvSpPr>
            <a:spLocks noGrp="1"/>
          </p:cNvSpPr>
          <p:nvPr>
            <p:ph idx="1"/>
          </p:nvPr>
        </p:nvSpPr>
        <p:spPr>
          <a:xfrm>
            <a:off x="721643" y="1201672"/>
            <a:ext cx="11654087" cy="5151500"/>
          </a:xfrm>
        </p:spPr>
        <p:txBody>
          <a:bodyPr>
            <a:normAutofit fontScale="92500" lnSpcReduction="20000"/>
          </a:bodyPr>
          <a:lstStyle/>
          <a:p>
            <a:pPr>
              <a:lnSpc>
                <a:spcPts val="2000"/>
              </a:lnSpc>
              <a:spcBef>
                <a:spcPts val="600"/>
              </a:spcBef>
              <a:spcAft>
                <a:spcPts val="1800"/>
              </a:spcAft>
              <a:buFont typeface="Wingdings" panose="05000000000000000000" pitchFamily="2" charset="2"/>
              <a:buChar char="v"/>
            </a:pPr>
            <a:r>
              <a:rPr lang="en-US" b="1" dirty="0">
                <a:solidFill>
                  <a:schemeClr val="tx1"/>
                </a:solidFill>
                <a:latin typeface="Times New Roman" panose="02020603050405020304" pitchFamily="18" charset="0"/>
                <a:cs typeface="Times New Roman" panose="02020603050405020304" pitchFamily="18" charset="0"/>
              </a:rPr>
              <a:t> Launch Sites Locations Analysis with Folium</a:t>
            </a:r>
          </a:p>
          <a:p>
            <a:pPr lvl="1">
              <a:lnSpc>
                <a:spcPct val="150000"/>
              </a:lnSpc>
              <a:spcBef>
                <a:spcPts val="600"/>
              </a:spcBef>
              <a:spcAft>
                <a:spcPts val="1800"/>
              </a:spcAft>
            </a:pPr>
            <a:r>
              <a:rPr lang="en-US" dirty="0">
                <a:solidFill>
                  <a:schemeClr val="tx1"/>
                </a:solidFill>
                <a:latin typeface="Times New Roman" panose="02020603050405020304" pitchFamily="18" charset="0"/>
                <a:cs typeface="Times New Roman" panose="02020603050405020304" pitchFamily="18" charset="0"/>
              </a:rPr>
              <a:t>The launch success rate depends on various factors, including payload mass, orbit type, launch site location, and proximity, and analyzing existing launch site locations may reveal some key factors for optimal site selection.</a:t>
            </a:r>
          </a:p>
          <a:p>
            <a:pPr lvl="1">
              <a:lnSpc>
                <a:spcPct val="150000"/>
              </a:lnSpc>
              <a:spcBef>
                <a:spcPts val="600"/>
              </a:spcBef>
              <a:spcAft>
                <a:spcPts val="1800"/>
              </a:spcAft>
            </a:pPr>
            <a:r>
              <a:rPr lang="en-US" dirty="0">
                <a:solidFill>
                  <a:schemeClr val="tx1"/>
                </a:solidFill>
                <a:latin typeface="Times New Roman" panose="02020603050405020304" pitchFamily="18" charset="0"/>
                <a:cs typeface="Times New Roman" panose="02020603050405020304" pitchFamily="18" charset="0"/>
              </a:rPr>
              <a:t>In this lab we performed more interactive visual analytics using Folium</a:t>
            </a:r>
          </a:p>
          <a:p>
            <a:pPr lvl="2">
              <a:lnSpc>
                <a:spcPct val="150000"/>
              </a:lnSpc>
              <a:spcBef>
                <a:spcPts val="600"/>
              </a:spcBef>
              <a:spcAft>
                <a:spcPts val="1800"/>
              </a:spcAft>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We mark all launch sites on a map</a:t>
            </a:r>
          </a:p>
          <a:p>
            <a:pPr lvl="2">
              <a:lnSpc>
                <a:spcPct val="150000"/>
              </a:lnSpc>
              <a:spcBef>
                <a:spcPts val="600"/>
              </a:spcBef>
              <a:spcAft>
                <a:spcPts val="1800"/>
              </a:spcAft>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Mark the success/failed launches for each site on the map</a:t>
            </a:r>
          </a:p>
          <a:p>
            <a:pPr lvl="2">
              <a:lnSpc>
                <a:spcPct val="150000"/>
              </a:lnSpc>
              <a:spcBef>
                <a:spcPts val="600"/>
              </a:spcBef>
              <a:spcAft>
                <a:spcPts val="1800"/>
              </a:spcAft>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Calculate the distance between a launch site to its proximities</a:t>
            </a:r>
          </a:p>
          <a:p>
            <a:pPr marL="457200" lvl="1" indent="0">
              <a:lnSpc>
                <a:spcPts val="2000"/>
              </a:lnSpc>
              <a:spcBef>
                <a:spcPts val="600"/>
              </a:spcBef>
              <a:spcAft>
                <a:spcPts val="1800"/>
              </a:spcAft>
              <a:buNone/>
            </a:pPr>
            <a:endParaRPr lang="en-US" dirty="0"/>
          </a:p>
        </p:txBody>
      </p:sp>
      <p:cxnSp>
        <p:nvCxnSpPr>
          <p:cNvPr id="4" name="Straight Connector 3">
            <a:extLst>
              <a:ext uri="{FF2B5EF4-FFF2-40B4-BE49-F238E27FC236}">
                <a16:creationId xmlns:a16="http://schemas.microsoft.com/office/drawing/2014/main" id="{065BDA45-F0EF-4031-AA34-61905559DB5F}"/>
              </a:ext>
            </a:extLst>
          </p:cNvPr>
          <p:cNvCxnSpPr>
            <a:cxnSpLocks/>
          </p:cNvCxnSpPr>
          <p:nvPr/>
        </p:nvCxnSpPr>
        <p:spPr>
          <a:xfrm>
            <a:off x="333374" y="969044"/>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496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9013-56BD-4FD1-BBE6-FCA46086CC9E}"/>
              </a:ext>
            </a:extLst>
          </p:cNvPr>
          <p:cNvSpPr>
            <a:spLocks noGrp="1"/>
          </p:cNvSpPr>
          <p:nvPr>
            <p:ph type="title"/>
          </p:nvPr>
        </p:nvSpPr>
        <p:spPr>
          <a:xfrm>
            <a:off x="900364" y="383173"/>
            <a:ext cx="11291636" cy="813301"/>
          </a:xfrm>
        </p:spPr>
        <p:txBody>
          <a:bodyPr/>
          <a:lstStyle/>
          <a:p>
            <a:pPr algn="ctr"/>
            <a:r>
              <a:rPr lang="en-US" dirty="0">
                <a:latin typeface="Times New Roman" panose="02020603050405020304" pitchFamily="18" charset="0"/>
                <a:cs typeface="Times New Roman" panose="02020603050405020304" pitchFamily="18" charset="0"/>
              </a:rPr>
              <a:t>Methodology- </a:t>
            </a:r>
            <a:r>
              <a:rPr lang="en-US" sz="3600" dirty="0">
                <a:latin typeface="Times New Roman" panose="02020603050405020304" pitchFamily="18" charset="0"/>
                <a:cs typeface="Times New Roman" panose="02020603050405020304" pitchFamily="18" charset="0"/>
              </a:rPr>
              <a:t>Interactive Visual Analytics with Folium</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FFDC316-1ED0-42E6-B650-5A277E45614C}"/>
              </a:ext>
            </a:extLst>
          </p:cNvPr>
          <p:cNvSpPr>
            <a:spLocks noGrp="1"/>
          </p:cNvSpPr>
          <p:nvPr>
            <p:ph idx="1"/>
          </p:nvPr>
        </p:nvSpPr>
        <p:spPr>
          <a:xfrm>
            <a:off x="754982" y="1211848"/>
            <a:ext cx="11582399" cy="5278353"/>
          </a:xfrm>
        </p:spPr>
        <p:txBody>
          <a:bodyPr>
            <a:normAutofit fontScale="25000" lnSpcReduction="20000"/>
          </a:bodyPr>
          <a:lstStyle/>
          <a:p>
            <a:pPr>
              <a:lnSpc>
                <a:spcPct val="120000"/>
              </a:lnSpc>
              <a:spcBef>
                <a:spcPts val="600"/>
              </a:spcBef>
              <a:spcAft>
                <a:spcPts val="1800"/>
              </a:spcAft>
            </a:pPr>
            <a:r>
              <a:rPr lang="en-US" sz="8000" dirty="0">
                <a:solidFill>
                  <a:schemeClr val="tx1"/>
                </a:solidFill>
                <a:latin typeface="Times New Roman" panose="02020603050405020304" pitchFamily="18" charset="0"/>
                <a:cs typeface="Times New Roman" panose="02020603050405020304" pitchFamily="18" charset="0"/>
              </a:rPr>
              <a:t>In this lab, we built a </a:t>
            </a:r>
            <a:r>
              <a:rPr lang="en-US" sz="8000" dirty="0" err="1">
                <a:solidFill>
                  <a:schemeClr val="tx1"/>
                </a:solidFill>
                <a:latin typeface="Times New Roman" panose="02020603050405020304" pitchFamily="18" charset="0"/>
                <a:cs typeface="Times New Roman" panose="02020603050405020304" pitchFamily="18" charset="0"/>
              </a:rPr>
              <a:t>Plotly</a:t>
            </a:r>
            <a:r>
              <a:rPr lang="en-US" sz="8000" dirty="0">
                <a:solidFill>
                  <a:schemeClr val="tx1"/>
                </a:solidFill>
                <a:latin typeface="Times New Roman" panose="02020603050405020304" pitchFamily="18" charset="0"/>
                <a:cs typeface="Times New Roman" panose="02020603050405020304" pitchFamily="18" charset="0"/>
              </a:rPr>
              <a:t> Dash application for users to perform interactive visual analytics on SpaceX launch data in real-time.</a:t>
            </a:r>
          </a:p>
          <a:p>
            <a:pPr>
              <a:lnSpc>
                <a:spcPct val="120000"/>
              </a:lnSpc>
              <a:spcBef>
                <a:spcPts val="600"/>
              </a:spcBef>
              <a:spcAft>
                <a:spcPts val="1800"/>
              </a:spcAft>
            </a:pPr>
            <a:r>
              <a:rPr lang="en-US" sz="8000" dirty="0">
                <a:solidFill>
                  <a:schemeClr val="tx1"/>
                </a:solidFill>
                <a:latin typeface="Times New Roman" panose="02020603050405020304" pitchFamily="18" charset="0"/>
                <a:cs typeface="Times New Roman" panose="02020603050405020304" pitchFamily="18" charset="0"/>
              </a:rPr>
              <a:t>The dashboard application contains input components such as a dropdown list and a range slider to interact with a pie chart and a scatter point chart.</a:t>
            </a:r>
          </a:p>
          <a:p>
            <a:pPr>
              <a:lnSpc>
                <a:spcPct val="120000"/>
              </a:lnSpc>
              <a:spcBef>
                <a:spcPts val="600"/>
              </a:spcBef>
              <a:spcAft>
                <a:spcPts val="1800"/>
              </a:spcAft>
            </a:pPr>
            <a:r>
              <a:rPr lang="en-US" sz="8000" dirty="0">
                <a:solidFill>
                  <a:schemeClr val="tx1"/>
                </a:solidFill>
                <a:latin typeface="Times New Roman" panose="02020603050405020304" pitchFamily="18" charset="0"/>
                <a:cs typeface="Times New Roman" panose="02020603050405020304" pitchFamily="18" charset="0"/>
              </a:rPr>
              <a:t>We add a launch site drop-down input component</a:t>
            </a:r>
          </a:p>
          <a:p>
            <a:pPr>
              <a:lnSpc>
                <a:spcPct val="120000"/>
              </a:lnSpc>
              <a:spcBef>
                <a:spcPts val="600"/>
              </a:spcBef>
              <a:spcAft>
                <a:spcPts val="1800"/>
              </a:spcAft>
            </a:pPr>
            <a:r>
              <a:rPr lang="en-US" sz="8000" dirty="0">
                <a:solidFill>
                  <a:schemeClr val="tx1"/>
                </a:solidFill>
                <a:latin typeface="Times New Roman" panose="02020603050405020304" pitchFamily="18" charset="0"/>
                <a:cs typeface="Times New Roman" panose="02020603050405020304" pitchFamily="18" charset="0"/>
              </a:rPr>
              <a:t>A call back function to render success-pie-chart based on selected site dropdown</a:t>
            </a:r>
          </a:p>
          <a:p>
            <a:pPr>
              <a:lnSpc>
                <a:spcPct val="120000"/>
              </a:lnSpc>
              <a:spcBef>
                <a:spcPts val="600"/>
              </a:spcBef>
              <a:spcAft>
                <a:spcPts val="1800"/>
              </a:spcAft>
            </a:pPr>
            <a:r>
              <a:rPr lang="en-US" sz="8000" dirty="0">
                <a:solidFill>
                  <a:schemeClr val="tx1"/>
                </a:solidFill>
                <a:latin typeface="Times New Roman" panose="02020603050405020304" pitchFamily="18" charset="0"/>
                <a:cs typeface="Times New Roman" panose="02020603050405020304" pitchFamily="18" charset="0"/>
              </a:rPr>
              <a:t>A range slider to select Payload</a:t>
            </a:r>
          </a:p>
          <a:p>
            <a:pPr>
              <a:lnSpc>
                <a:spcPct val="120000"/>
              </a:lnSpc>
              <a:spcBef>
                <a:spcPts val="600"/>
              </a:spcBef>
              <a:spcAft>
                <a:spcPts val="1800"/>
              </a:spcAft>
            </a:pPr>
            <a:r>
              <a:rPr lang="en-US" sz="8000" dirty="0">
                <a:solidFill>
                  <a:schemeClr val="tx1"/>
                </a:solidFill>
                <a:latin typeface="Times New Roman" panose="02020603050405020304" pitchFamily="18" charset="0"/>
                <a:cs typeface="Times New Roman" panose="02020603050405020304" pitchFamily="18" charset="0"/>
              </a:rPr>
              <a:t>Add a call back function to render the success-payload-scatter-chart scatter plot.</a:t>
            </a:r>
          </a:p>
          <a:p>
            <a:pPr>
              <a:lnSpc>
                <a:spcPct val="120000"/>
              </a:lnSpc>
              <a:spcBef>
                <a:spcPts val="600"/>
              </a:spcBef>
              <a:spcAft>
                <a:spcPts val="1800"/>
              </a:spcAft>
            </a:pPr>
            <a:r>
              <a:rPr lang="en-US" sz="8000" dirty="0">
                <a:solidFill>
                  <a:schemeClr val="tx1"/>
                </a:solidFill>
                <a:latin typeface="Times New Roman" panose="02020603050405020304" pitchFamily="18" charset="0"/>
                <a:cs typeface="Times New Roman" panose="02020603050405020304" pitchFamily="18" charset="0"/>
              </a:rPr>
              <a:t>The results are shown in the results section.</a:t>
            </a:r>
          </a:p>
          <a:p>
            <a:pPr>
              <a:lnSpc>
                <a:spcPts val="2000"/>
              </a:lnSpc>
              <a:spcBef>
                <a:spcPts val="600"/>
              </a:spcBef>
              <a:spcAft>
                <a:spcPts val="1800"/>
              </a:spcAft>
            </a:pPr>
            <a:endParaRPr lang="en-US" sz="3200" dirty="0"/>
          </a:p>
        </p:txBody>
      </p:sp>
      <p:cxnSp>
        <p:nvCxnSpPr>
          <p:cNvPr id="4" name="Straight Connector 3">
            <a:extLst>
              <a:ext uri="{FF2B5EF4-FFF2-40B4-BE49-F238E27FC236}">
                <a16:creationId xmlns:a16="http://schemas.microsoft.com/office/drawing/2014/main" id="{372E10E8-9A62-42E3-A7EE-691D2C8C9D93}"/>
              </a:ext>
            </a:extLst>
          </p:cNvPr>
          <p:cNvCxnSpPr>
            <a:cxnSpLocks/>
          </p:cNvCxnSpPr>
          <p:nvPr/>
        </p:nvCxnSpPr>
        <p:spPr>
          <a:xfrm>
            <a:off x="485775" y="962025"/>
            <a:ext cx="117062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332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9013-56BD-4FD1-BBE6-FCA46086CC9E}"/>
              </a:ext>
            </a:extLst>
          </p:cNvPr>
          <p:cNvSpPr>
            <a:spLocks noGrp="1"/>
          </p:cNvSpPr>
          <p:nvPr>
            <p:ph type="title"/>
          </p:nvPr>
        </p:nvSpPr>
        <p:spPr>
          <a:xfrm>
            <a:off x="900364" y="163388"/>
            <a:ext cx="11291636" cy="1217738"/>
          </a:xfrm>
        </p:spPr>
        <p:txBody>
          <a:bodyPr/>
          <a:lstStyle/>
          <a:p>
            <a:pPr algn="ctr"/>
            <a:r>
              <a:rPr lang="en-US" dirty="0">
                <a:latin typeface="Times New Roman" panose="02020603050405020304" pitchFamily="18" charset="0"/>
                <a:cs typeface="Times New Roman" panose="02020603050405020304" pitchFamily="18" charset="0"/>
              </a:rPr>
              <a:t>Methodology- </a:t>
            </a:r>
            <a:r>
              <a:rPr lang="en-US" sz="3600" dirty="0">
                <a:latin typeface="Times New Roman" panose="02020603050405020304" pitchFamily="18" charset="0"/>
                <a:cs typeface="Times New Roman" panose="02020603050405020304" pitchFamily="18" charset="0"/>
              </a:rPr>
              <a:t>Machine Learning Prediction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FFDC316-1ED0-42E6-B650-5A277E45614C}"/>
              </a:ext>
            </a:extLst>
          </p:cNvPr>
          <p:cNvSpPr>
            <a:spLocks noGrp="1"/>
          </p:cNvSpPr>
          <p:nvPr>
            <p:ph idx="1"/>
          </p:nvPr>
        </p:nvSpPr>
        <p:spPr>
          <a:xfrm>
            <a:off x="447676" y="1266323"/>
            <a:ext cx="11553826" cy="5191376"/>
          </a:xfrm>
        </p:spPr>
        <p:txBody>
          <a:bodyPr>
            <a:normAutofit fontScale="92500" lnSpcReduction="10000"/>
          </a:bodyPr>
          <a:lstStyle/>
          <a:p>
            <a:pPr>
              <a:lnSpc>
                <a:spcPct val="150000"/>
              </a:lnSpc>
              <a:spcBef>
                <a:spcPts val="600"/>
              </a:spcBef>
              <a:spcAft>
                <a:spcPts val="600"/>
              </a:spcAft>
            </a:pPr>
            <a:r>
              <a:rPr lang="en-US" sz="2400" dirty="0">
                <a:solidFill>
                  <a:schemeClr val="tx1"/>
                </a:solidFill>
                <a:latin typeface="Times New Roman" panose="02020603050405020304" pitchFamily="18" charset="0"/>
                <a:cs typeface="Times New Roman" panose="02020603050405020304" pitchFamily="18" charset="0"/>
              </a:rPr>
              <a:t>In this lab, we created a machine learning pipeline to predict if the first stage will land given the data from the preceding labs.</a:t>
            </a:r>
          </a:p>
          <a:p>
            <a:pPr>
              <a:lnSpc>
                <a:spcPct val="150000"/>
              </a:lnSpc>
              <a:spcBef>
                <a:spcPts val="600"/>
              </a:spcBef>
              <a:spcAft>
                <a:spcPts val="600"/>
              </a:spcAft>
            </a:pPr>
            <a:r>
              <a:rPr lang="en-US" sz="2400" dirty="0">
                <a:solidFill>
                  <a:schemeClr val="tx1"/>
                </a:solidFill>
                <a:latin typeface="Times New Roman" panose="02020603050405020304" pitchFamily="18" charset="0"/>
                <a:cs typeface="Times New Roman" panose="02020603050405020304" pitchFamily="18" charset="0"/>
              </a:rPr>
              <a:t>We use logistic regression, Support Vector Machine (SVM), Decision Tree, and K Nearest Neighbors classification algorithms.</a:t>
            </a:r>
          </a:p>
          <a:p>
            <a:pPr>
              <a:lnSpc>
                <a:spcPct val="150000"/>
              </a:lnSpc>
              <a:spcBef>
                <a:spcPts val="600"/>
              </a:spcBef>
              <a:spcAft>
                <a:spcPts val="600"/>
              </a:spcAft>
            </a:pPr>
            <a:r>
              <a:rPr lang="en-US" sz="2400" dirty="0">
                <a:solidFill>
                  <a:schemeClr val="tx1"/>
                </a:solidFill>
                <a:latin typeface="Times New Roman" panose="02020603050405020304" pitchFamily="18" charset="0"/>
                <a:cs typeface="Times New Roman" panose="02020603050405020304" pitchFamily="18" charset="0"/>
              </a:rPr>
              <a:t>We find the best Hyperparameter for SVM, Decision Tree and Logistic regression algorithm using Grid search method. </a:t>
            </a:r>
          </a:p>
          <a:p>
            <a:pPr>
              <a:lnSpc>
                <a:spcPct val="150000"/>
              </a:lnSpc>
              <a:spcBef>
                <a:spcPts val="600"/>
              </a:spcBef>
              <a:spcAft>
                <a:spcPts val="600"/>
              </a:spcAft>
            </a:pPr>
            <a:r>
              <a:rPr lang="en-US" sz="2400" dirty="0">
                <a:solidFill>
                  <a:schemeClr val="tx1"/>
                </a:solidFill>
                <a:latin typeface="Times New Roman" panose="02020603050405020304" pitchFamily="18" charset="0"/>
                <a:cs typeface="Times New Roman" panose="02020603050405020304" pitchFamily="18" charset="0"/>
              </a:rPr>
              <a:t>We compare the performance of the algorithms on the test data set using different classification metrics and find the best performing algorithm.</a:t>
            </a:r>
          </a:p>
          <a:p>
            <a:pPr>
              <a:lnSpc>
                <a:spcPct val="150000"/>
              </a:lnSpc>
              <a:spcBef>
                <a:spcPts val="600"/>
              </a:spcBef>
              <a:spcAft>
                <a:spcPts val="600"/>
              </a:spcAft>
            </a:pPr>
            <a:r>
              <a:rPr lang="en-US" sz="2400" dirty="0">
                <a:solidFill>
                  <a:schemeClr val="tx1"/>
                </a:solidFill>
                <a:latin typeface="Times New Roman" panose="02020603050405020304" pitchFamily="18" charset="0"/>
                <a:cs typeface="Times New Roman" panose="02020603050405020304" pitchFamily="18" charset="0"/>
              </a:rPr>
              <a:t>The steps of developing a predictive analysis algorithm are shown in the next slide.</a:t>
            </a:r>
          </a:p>
          <a:p>
            <a:pPr marL="0" indent="0">
              <a:lnSpc>
                <a:spcPts val="2000"/>
              </a:lnSpc>
              <a:spcBef>
                <a:spcPts val="600"/>
              </a:spcBef>
              <a:spcAft>
                <a:spcPts val="1800"/>
              </a:spcAft>
              <a:buNone/>
            </a:pPr>
            <a:endParaRPr lang="en-US" sz="3200" dirty="0"/>
          </a:p>
        </p:txBody>
      </p:sp>
      <p:cxnSp>
        <p:nvCxnSpPr>
          <p:cNvPr id="4" name="Straight Connector 3">
            <a:extLst>
              <a:ext uri="{FF2B5EF4-FFF2-40B4-BE49-F238E27FC236}">
                <a16:creationId xmlns:a16="http://schemas.microsoft.com/office/drawing/2014/main" id="{721962E3-1445-45A8-B327-B21E6C9A4E64}"/>
              </a:ext>
            </a:extLst>
          </p:cNvPr>
          <p:cNvCxnSpPr>
            <a:cxnSpLocks/>
          </p:cNvCxnSpPr>
          <p:nvPr/>
        </p:nvCxnSpPr>
        <p:spPr>
          <a:xfrm>
            <a:off x="304800" y="962025"/>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819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9013-56BD-4FD1-BBE6-FCA46086CC9E}"/>
              </a:ext>
            </a:extLst>
          </p:cNvPr>
          <p:cNvSpPr>
            <a:spLocks noGrp="1"/>
          </p:cNvSpPr>
          <p:nvPr>
            <p:ph type="title"/>
          </p:nvPr>
        </p:nvSpPr>
        <p:spPr>
          <a:xfrm>
            <a:off x="923925" y="119026"/>
            <a:ext cx="10515600" cy="1325563"/>
          </a:xfrm>
        </p:spPr>
        <p:txBody>
          <a:bodyPr>
            <a:normAutofit/>
          </a:bodyPr>
          <a:lstStyle/>
          <a:p>
            <a:r>
              <a:rPr lang="en-US" dirty="0">
                <a:latin typeface="Times New Roman" panose="02020603050405020304" pitchFamily="18" charset="0"/>
                <a:cs typeface="Times New Roman" panose="02020603050405020304" pitchFamily="18" charset="0"/>
              </a:rPr>
              <a:t>Methodology- Machine Learning Prediction</a:t>
            </a:r>
          </a:p>
        </p:txBody>
      </p:sp>
      <p:sp>
        <p:nvSpPr>
          <p:cNvPr id="6" name="TextBox 5">
            <a:extLst>
              <a:ext uri="{FF2B5EF4-FFF2-40B4-BE49-F238E27FC236}">
                <a16:creationId xmlns:a16="http://schemas.microsoft.com/office/drawing/2014/main" id="{468B997B-1481-4377-9EC0-83DC5045C9DC}"/>
              </a:ext>
            </a:extLst>
          </p:cNvPr>
          <p:cNvSpPr txBox="1"/>
          <p:nvPr/>
        </p:nvSpPr>
        <p:spPr>
          <a:xfrm>
            <a:off x="583621" y="1437999"/>
            <a:ext cx="2360608" cy="1077218"/>
          </a:xfrm>
          <a:prstGeom prst="rect">
            <a:avLst/>
          </a:prstGeom>
          <a:solidFill>
            <a:schemeClr val="bg2">
              <a:lumMod val="50000"/>
            </a:schemeClr>
          </a:solid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Create a NumPY array from the column “Class” in the data using </a:t>
            </a:r>
            <a:r>
              <a:rPr lang="en-US" sz="1600" dirty="0" err="1">
                <a:solidFill>
                  <a:srgbClr val="00B050"/>
                </a:solidFill>
                <a:latin typeface="Times New Roman" panose="02020603050405020304" pitchFamily="18" charset="0"/>
                <a:cs typeface="Times New Roman" panose="02020603050405020304" pitchFamily="18" charset="0"/>
              </a:rPr>
              <a:t>to_numpy</a:t>
            </a:r>
            <a:r>
              <a:rPr lang="en-US" sz="1600" dirty="0">
                <a:solidFill>
                  <a:srgbClr val="00B050"/>
                </a:solidFill>
                <a:latin typeface="Times New Roman" panose="02020603050405020304" pitchFamily="18" charset="0"/>
                <a:cs typeface="Times New Roman" panose="02020603050405020304" pitchFamily="18" charset="0"/>
              </a:rPr>
              <a:t>()</a:t>
            </a:r>
            <a:r>
              <a:rPr lang="en-US" sz="1600" dirty="0">
                <a:solidFill>
                  <a:schemeClr val="bg1"/>
                </a:solidFill>
                <a:latin typeface="Times New Roman" panose="02020603050405020304" pitchFamily="18" charset="0"/>
                <a:cs typeface="Times New Roman" panose="02020603050405020304" pitchFamily="18" charset="0"/>
              </a:rPr>
              <a:t> function</a:t>
            </a:r>
          </a:p>
        </p:txBody>
      </p:sp>
      <p:sp>
        <p:nvSpPr>
          <p:cNvPr id="9" name="TextBox 8">
            <a:extLst>
              <a:ext uri="{FF2B5EF4-FFF2-40B4-BE49-F238E27FC236}">
                <a16:creationId xmlns:a16="http://schemas.microsoft.com/office/drawing/2014/main" id="{134302E9-F26A-4821-8E11-92CBB7068B3B}"/>
              </a:ext>
            </a:extLst>
          </p:cNvPr>
          <p:cNvSpPr txBox="1"/>
          <p:nvPr/>
        </p:nvSpPr>
        <p:spPr>
          <a:xfrm>
            <a:off x="4063860" y="1651929"/>
            <a:ext cx="2117059" cy="584775"/>
          </a:xfrm>
          <a:prstGeom prst="rect">
            <a:avLst/>
          </a:prstGeom>
          <a:solidFill>
            <a:schemeClr val="bg2">
              <a:lumMod val="50000"/>
            </a:schemeClr>
          </a:solid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Standardize the data</a:t>
            </a:r>
          </a:p>
          <a:p>
            <a:r>
              <a:rPr lang="en-US" sz="1600" dirty="0">
                <a:solidFill>
                  <a:schemeClr val="bg1"/>
                </a:solidFill>
                <a:latin typeface="Times New Roman" panose="02020603050405020304" pitchFamily="18" charset="0"/>
                <a:cs typeface="Times New Roman" panose="02020603050405020304" pitchFamily="18" charset="0"/>
              </a:rPr>
              <a:t>Using </a:t>
            </a:r>
            <a:r>
              <a:rPr lang="en-US" sz="1600" dirty="0">
                <a:solidFill>
                  <a:srgbClr val="00B050"/>
                </a:solidFill>
                <a:latin typeface="Times New Roman" panose="02020603050405020304" pitchFamily="18" charset="0"/>
                <a:cs typeface="Times New Roman" panose="02020603050405020304" pitchFamily="18" charset="0"/>
              </a:rPr>
              <a:t>StandardScaler()</a:t>
            </a:r>
          </a:p>
        </p:txBody>
      </p:sp>
      <p:sp>
        <p:nvSpPr>
          <p:cNvPr id="10" name="TextBox 9">
            <a:extLst>
              <a:ext uri="{FF2B5EF4-FFF2-40B4-BE49-F238E27FC236}">
                <a16:creationId xmlns:a16="http://schemas.microsoft.com/office/drawing/2014/main" id="{FB218810-5ED9-4D98-A2DE-C156C605BA83}"/>
              </a:ext>
            </a:extLst>
          </p:cNvPr>
          <p:cNvSpPr txBox="1"/>
          <p:nvPr/>
        </p:nvSpPr>
        <p:spPr>
          <a:xfrm>
            <a:off x="7462202" y="1561109"/>
            <a:ext cx="2877552" cy="830997"/>
          </a:xfrm>
          <a:prstGeom prst="rect">
            <a:avLst/>
          </a:prstGeom>
          <a:solidFill>
            <a:schemeClr val="bg2">
              <a:lumMod val="50000"/>
            </a:schemeClr>
          </a:solid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Split the data into training and test data using  </a:t>
            </a:r>
            <a:r>
              <a:rPr lang="en-US" sz="1600" dirty="0">
                <a:solidFill>
                  <a:srgbClr val="00B050"/>
                </a:solidFill>
                <a:latin typeface="Times New Roman" panose="02020603050405020304" pitchFamily="18" charset="0"/>
                <a:cs typeface="Times New Roman" panose="02020603050405020304" pitchFamily="18" charset="0"/>
              </a:rPr>
              <a:t>train_test_split() </a:t>
            </a:r>
            <a:r>
              <a:rPr lang="en-US" sz="1600" dirty="0">
                <a:solidFill>
                  <a:schemeClr val="bg1"/>
                </a:solidFill>
                <a:latin typeface="Times New Roman" panose="02020603050405020304" pitchFamily="18" charset="0"/>
                <a:cs typeface="Times New Roman" panose="02020603050405020304" pitchFamily="18" charset="0"/>
              </a:rPr>
              <a:t>function</a:t>
            </a:r>
          </a:p>
        </p:txBody>
      </p:sp>
      <p:sp>
        <p:nvSpPr>
          <p:cNvPr id="11" name="TextBox 10">
            <a:extLst>
              <a:ext uri="{FF2B5EF4-FFF2-40B4-BE49-F238E27FC236}">
                <a16:creationId xmlns:a16="http://schemas.microsoft.com/office/drawing/2014/main" id="{AE35B804-382F-425A-8947-E4274DF81E9B}"/>
              </a:ext>
            </a:extLst>
          </p:cNvPr>
          <p:cNvSpPr txBox="1"/>
          <p:nvPr/>
        </p:nvSpPr>
        <p:spPr>
          <a:xfrm>
            <a:off x="8311933" y="3069876"/>
            <a:ext cx="3749231" cy="584775"/>
          </a:xfrm>
          <a:prstGeom prst="rect">
            <a:avLst/>
          </a:prstGeom>
          <a:solidFill>
            <a:schemeClr val="bg2">
              <a:lumMod val="50000"/>
            </a:schemeClr>
          </a:solidFill>
        </p:spPr>
        <p:txBody>
          <a:bodyPr wrap="none" rtlCol="0">
            <a:spAutoFit/>
          </a:bodyPr>
          <a:lstStyle/>
          <a:p>
            <a:r>
              <a:rPr lang="en-US" sz="1600" dirty="0">
                <a:solidFill>
                  <a:schemeClr val="bg1"/>
                </a:solidFill>
                <a:latin typeface="Times New Roman" panose="02020603050405020304" pitchFamily="18" charset="0"/>
                <a:cs typeface="Times New Roman" panose="02020603050405020304" pitchFamily="18" charset="0"/>
              </a:rPr>
              <a:t>Create a </a:t>
            </a:r>
            <a:r>
              <a:rPr lang="en-US" sz="1600" dirty="0">
                <a:solidFill>
                  <a:srgbClr val="00B050"/>
                </a:solidFill>
                <a:latin typeface="Times New Roman" panose="02020603050405020304" pitchFamily="18" charset="0"/>
                <a:cs typeface="Times New Roman" panose="02020603050405020304" pitchFamily="18" charset="0"/>
              </a:rPr>
              <a:t>GridSearchCV</a:t>
            </a:r>
            <a:r>
              <a:rPr lang="en-US" sz="1600" dirty="0">
                <a:solidFill>
                  <a:schemeClr val="bg1"/>
                </a:solidFill>
                <a:latin typeface="Times New Roman" panose="02020603050405020304" pitchFamily="18" charset="0"/>
                <a:cs typeface="Times New Roman" panose="02020603050405020304" pitchFamily="18" charset="0"/>
              </a:rPr>
              <a:t> object with </a:t>
            </a:r>
            <a:r>
              <a:rPr lang="en-US" sz="1600" dirty="0">
                <a:solidFill>
                  <a:srgbClr val="00B050"/>
                </a:solidFill>
                <a:latin typeface="Times New Roman" panose="02020603050405020304" pitchFamily="18" charset="0"/>
                <a:cs typeface="Times New Roman" panose="02020603050405020304" pitchFamily="18" charset="0"/>
              </a:rPr>
              <a:t>cv=10</a:t>
            </a:r>
            <a:r>
              <a:rPr lang="en-US" sz="1600" dirty="0">
                <a:solidFill>
                  <a:schemeClr val="bg1"/>
                </a:solidFill>
                <a:latin typeface="Times New Roman" panose="02020603050405020304" pitchFamily="18" charset="0"/>
                <a:cs typeface="Times New Roman" panose="02020603050405020304" pitchFamily="18" charset="0"/>
              </a:rPr>
              <a:t>,</a:t>
            </a:r>
          </a:p>
          <a:p>
            <a:r>
              <a:rPr lang="en-US" sz="1600" dirty="0">
                <a:solidFill>
                  <a:schemeClr val="bg1"/>
                </a:solidFill>
                <a:latin typeface="Times New Roman" panose="02020603050405020304" pitchFamily="18" charset="0"/>
                <a:cs typeface="Times New Roman" panose="02020603050405020304" pitchFamily="18" charset="0"/>
              </a:rPr>
              <a:t>Fit the object and find the best parameters</a:t>
            </a:r>
          </a:p>
        </p:txBody>
      </p:sp>
      <p:sp>
        <p:nvSpPr>
          <p:cNvPr id="12" name="TextBox 11">
            <a:extLst>
              <a:ext uri="{FF2B5EF4-FFF2-40B4-BE49-F238E27FC236}">
                <a16:creationId xmlns:a16="http://schemas.microsoft.com/office/drawing/2014/main" id="{C3589F3A-D41E-46FD-8771-96599A943EC6}"/>
              </a:ext>
            </a:extLst>
          </p:cNvPr>
          <p:cNvSpPr txBox="1"/>
          <p:nvPr/>
        </p:nvSpPr>
        <p:spPr>
          <a:xfrm>
            <a:off x="8789839" y="4594888"/>
            <a:ext cx="2793420" cy="830997"/>
          </a:xfrm>
          <a:prstGeom prst="rect">
            <a:avLst/>
          </a:prstGeom>
          <a:solidFill>
            <a:schemeClr val="bg2">
              <a:lumMod val="50000"/>
            </a:schemeClr>
          </a:solid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Calculate the accuracy on the test data using </a:t>
            </a:r>
          </a:p>
          <a:p>
            <a:r>
              <a:rPr lang="en-US" sz="1600" dirty="0">
                <a:solidFill>
                  <a:srgbClr val="00B050"/>
                </a:solidFill>
                <a:latin typeface="Times New Roman" panose="02020603050405020304" pitchFamily="18" charset="0"/>
                <a:cs typeface="Times New Roman" panose="02020603050405020304" pitchFamily="18" charset="0"/>
              </a:rPr>
              <a:t>score() </a:t>
            </a:r>
            <a:r>
              <a:rPr lang="en-US" sz="1600" dirty="0">
                <a:solidFill>
                  <a:schemeClr val="bg1"/>
                </a:solidFill>
                <a:latin typeface="Times New Roman" panose="02020603050405020304" pitchFamily="18" charset="0"/>
                <a:cs typeface="Times New Roman" panose="02020603050405020304" pitchFamily="18" charset="0"/>
              </a:rPr>
              <a:t>method </a:t>
            </a:r>
          </a:p>
        </p:txBody>
      </p:sp>
      <p:sp>
        <p:nvSpPr>
          <p:cNvPr id="13" name="TextBox 12">
            <a:extLst>
              <a:ext uri="{FF2B5EF4-FFF2-40B4-BE49-F238E27FC236}">
                <a16:creationId xmlns:a16="http://schemas.microsoft.com/office/drawing/2014/main" id="{E6F2E526-34B3-4191-835F-FF98F2259A68}"/>
              </a:ext>
            </a:extLst>
          </p:cNvPr>
          <p:cNvSpPr txBox="1"/>
          <p:nvPr/>
        </p:nvSpPr>
        <p:spPr>
          <a:xfrm>
            <a:off x="4920300" y="4717998"/>
            <a:ext cx="3183657" cy="584775"/>
          </a:xfrm>
          <a:prstGeom prst="rect">
            <a:avLst/>
          </a:prstGeom>
          <a:solidFill>
            <a:schemeClr val="bg2">
              <a:lumMod val="50000"/>
            </a:schemeClr>
          </a:solid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Plot and examine the confusion matric for all methods</a:t>
            </a:r>
          </a:p>
        </p:txBody>
      </p:sp>
      <p:sp>
        <p:nvSpPr>
          <p:cNvPr id="14" name="TextBox 13">
            <a:extLst>
              <a:ext uri="{FF2B5EF4-FFF2-40B4-BE49-F238E27FC236}">
                <a16:creationId xmlns:a16="http://schemas.microsoft.com/office/drawing/2014/main" id="{38AF9A14-204F-4838-B7A2-3E50459AA54D}"/>
              </a:ext>
            </a:extLst>
          </p:cNvPr>
          <p:cNvSpPr txBox="1"/>
          <p:nvPr/>
        </p:nvSpPr>
        <p:spPr>
          <a:xfrm>
            <a:off x="387287" y="4348667"/>
            <a:ext cx="3834658" cy="1077218"/>
          </a:xfrm>
          <a:prstGeom prst="rect">
            <a:avLst/>
          </a:prstGeom>
          <a:solidFill>
            <a:schemeClr val="bg2">
              <a:lumMod val="50000"/>
            </a:schemeClr>
          </a:solid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Find the best performing algorithm using the </a:t>
            </a:r>
          </a:p>
          <a:p>
            <a:r>
              <a:rPr lang="en-US" sz="1600" dirty="0">
                <a:solidFill>
                  <a:schemeClr val="bg1"/>
                </a:solidFill>
                <a:latin typeface="Times New Roman" panose="02020603050405020304" pitchFamily="18" charset="0"/>
                <a:cs typeface="Times New Roman" panose="02020603050405020304" pitchFamily="18" charset="0"/>
              </a:rPr>
              <a:t>Jaccard-score, F1-score and accuracy value on the test dataset </a:t>
            </a:r>
          </a:p>
        </p:txBody>
      </p:sp>
      <p:cxnSp>
        <p:nvCxnSpPr>
          <p:cNvPr id="15" name="Straight Connector 14">
            <a:extLst>
              <a:ext uri="{FF2B5EF4-FFF2-40B4-BE49-F238E27FC236}">
                <a16:creationId xmlns:a16="http://schemas.microsoft.com/office/drawing/2014/main" id="{456077FA-FEB6-4F39-8E62-71D1C9AE05F6}"/>
              </a:ext>
            </a:extLst>
          </p:cNvPr>
          <p:cNvCxnSpPr>
            <a:cxnSpLocks/>
          </p:cNvCxnSpPr>
          <p:nvPr/>
        </p:nvCxnSpPr>
        <p:spPr>
          <a:xfrm flipV="1">
            <a:off x="343266" y="971362"/>
            <a:ext cx="11456409" cy="1"/>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A6CAC80-F67D-4653-9EA2-FCCA2A36ECA1}"/>
              </a:ext>
            </a:extLst>
          </p:cNvPr>
          <p:cNvCxnSpPr>
            <a:cxnSpLocks/>
            <a:stCxn id="6" idx="3"/>
          </p:cNvCxnSpPr>
          <p:nvPr/>
        </p:nvCxnSpPr>
        <p:spPr>
          <a:xfrm>
            <a:off x="2944229" y="1976608"/>
            <a:ext cx="11394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5572461F-E376-4AC3-BB9C-773DAE7D14BE}"/>
              </a:ext>
            </a:extLst>
          </p:cNvPr>
          <p:cNvCxnSpPr>
            <a:cxnSpLocks/>
            <a:endCxn id="10" idx="1"/>
          </p:cNvCxnSpPr>
          <p:nvPr/>
        </p:nvCxnSpPr>
        <p:spPr>
          <a:xfrm flipV="1">
            <a:off x="6177329" y="1976608"/>
            <a:ext cx="1284873" cy="133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nector: Elbow 27">
            <a:extLst>
              <a:ext uri="{FF2B5EF4-FFF2-40B4-BE49-F238E27FC236}">
                <a16:creationId xmlns:a16="http://schemas.microsoft.com/office/drawing/2014/main" id="{675A7ACD-9B14-4E0C-B0B4-105AFEEF8FBF}"/>
              </a:ext>
            </a:extLst>
          </p:cNvPr>
          <p:cNvCxnSpPr>
            <a:cxnSpLocks/>
            <a:stCxn id="10" idx="3"/>
          </p:cNvCxnSpPr>
          <p:nvPr/>
        </p:nvCxnSpPr>
        <p:spPr>
          <a:xfrm>
            <a:off x="10339754" y="1976608"/>
            <a:ext cx="320922" cy="11046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ABAE924-EB0A-4F33-9F96-C65D826E30F5}"/>
              </a:ext>
            </a:extLst>
          </p:cNvPr>
          <p:cNvCxnSpPr>
            <a:stCxn id="11" idx="2"/>
            <a:endCxn id="12" idx="0"/>
          </p:cNvCxnSpPr>
          <p:nvPr/>
        </p:nvCxnSpPr>
        <p:spPr>
          <a:xfrm>
            <a:off x="10186549" y="3654651"/>
            <a:ext cx="0" cy="9402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1BADD144-EF57-4678-A27A-F1326D6C207A}"/>
              </a:ext>
            </a:extLst>
          </p:cNvPr>
          <p:cNvCxnSpPr>
            <a:stCxn id="12" idx="1"/>
            <a:endCxn id="13" idx="3"/>
          </p:cNvCxnSpPr>
          <p:nvPr/>
        </p:nvCxnSpPr>
        <p:spPr>
          <a:xfrm flipH="1" flipV="1">
            <a:off x="8103957" y="5010386"/>
            <a:ext cx="685882"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FCE52AE0-062B-4644-95B5-215522E82F5A}"/>
              </a:ext>
            </a:extLst>
          </p:cNvPr>
          <p:cNvCxnSpPr>
            <a:cxnSpLocks/>
            <a:stCxn id="13" idx="1"/>
          </p:cNvCxnSpPr>
          <p:nvPr/>
        </p:nvCxnSpPr>
        <p:spPr>
          <a:xfrm flipH="1">
            <a:off x="4221945" y="5010386"/>
            <a:ext cx="69835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21B36896-A18C-49C3-A235-28AB786ED66E}"/>
              </a:ext>
            </a:extLst>
          </p:cNvPr>
          <p:cNvSpPr txBox="1"/>
          <p:nvPr/>
        </p:nvSpPr>
        <p:spPr>
          <a:xfrm>
            <a:off x="3748504" y="5964492"/>
            <a:ext cx="503855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Steps of developing machine learning classifier</a:t>
            </a:r>
          </a:p>
        </p:txBody>
      </p:sp>
    </p:spTree>
    <p:extLst>
      <p:ext uri="{BB962C8B-B14F-4D97-AF65-F5344CB8AC3E}">
        <p14:creationId xmlns:p14="http://schemas.microsoft.com/office/powerpoint/2010/main" val="2642495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304800" y="182231"/>
            <a:ext cx="10515600" cy="1132516"/>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547939" y="1404441"/>
            <a:ext cx="10310686" cy="4351338"/>
          </a:xfrm>
        </p:spPr>
        <p:txBody>
          <a:bodyPr>
            <a:normAutofit/>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Exploratory data analysis results</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Interactive analytics demo in Screenshots</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Predictive analysis results</a:t>
            </a:r>
          </a:p>
          <a:p>
            <a:pPr marL="0" indent="0">
              <a:buNone/>
            </a:pPr>
            <a:endParaRPr lang="en-US" sz="1800" dirty="0"/>
          </a:p>
        </p:txBody>
      </p:sp>
      <p:cxnSp>
        <p:nvCxnSpPr>
          <p:cNvPr id="4" name="Straight Connector 3">
            <a:extLst>
              <a:ext uri="{FF2B5EF4-FFF2-40B4-BE49-F238E27FC236}">
                <a16:creationId xmlns:a16="http://schemas.microsoft.com/office/drawing/2014/main" id="{524600D3-F3F3-4D1B-90BC-8861408B6BF7}"/>
              </a:ext>
            </a:extLst>
          </p:cNvPr>
          <p:cNvCxnSpPr/>
          <p:nvPr/>
        </p:nvCxnSpPr>
        <p:spPr>
          <a:xfrm flipV="1">
            <a:off x="304800" y="885825"/>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4666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76419" y="384428"/>
            <a:ext cx="10515600" cy="777622"/>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EDA data visualization</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17094" y="1253330"/>
            <a:ext cx="11553825" cy="4795033"/>
          </a:xfrm>
        </p:spPr>
        <p:txBody>
          <a:bodyPr>
            <a:normAutofit fontScale="92500" lnSpcReduction="10000"/>
          </a:bodyPr>
          <a:lstStyle/>
          <a:p>
            <a:pPr marL="0" indent="0">
              <a:buNone/>
            </a:pPr>
            <a:r>
              <a:rPr lang="en-US" sz="2600" b="1" dirty="0">
                <a:solidFill>
                  <a:schemeClr val="tx1"/>
                </a:solidFill>
                <a:latin typeface="Times New Roman" panose="02020603050405020304" pitchFamily="18" charset="0"/>
                <a:cs typeface="Times New Roman" panose="02020603050405020304" pitchFamily="18" charset="0"/>
              </a:rPr>
              <a:t>Flight Number vs. Launch Site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a:lnSpc>
                <a:spcPct val="160000"/>
              </a:lnSpc>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From the plot, we can see that more flights failed at early stage but the latest flights all succeeded.</a:t>
            </a:r>
          </a:p>
          <a:p>
            <a:pPr>
              <a:lnSpc>
                <a:spcPct val="160000"/>
              </a:lnSpc>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VAFB SLC 4E and KSC LC 39A have more success rate than CCAFS SLC 40.</a:t>
            </a:r>
          </a:p>
          <a:p>
            <a:pPr>
              <a:lnSpc>
                <a:spcPct val="160000"/>
              </a:lnSpc>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It seems that the new flight will have higher success rate.</a:t>
            </a:r>
          </a:p>
          <a:p>
            <a:pPr marL="0" indent="0">
              <a:buNone/>
            </a:pPr>
            <a:endParaRPr lang="en-US" sz="24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DC92BD9D-F649-4ED1-9E96-4E58C5905DFF}"/>
              </a:ext>
            </a:extLst>
          </p:cNvPr>
          <p:cNvPicPr>
            <a:picLocks noChangeAspect="1"/>
          </p:cNvPicPr>
          <p:nvPr/>
        </p:nvPicPr>
        <p:blipFill>
          <a:blip r:embed="rId2"/>
          <a:stretch>
            <a:fillRect/>
          </a:stretch>
        </p:blipFill>
        <p:spPr>
          <a:xfrm>
            <a:off x="377913" y="1633369"/>
            <a:ext cx="11436173" cy="2300456"/>
          </a:xfrm>
          <a:prstGeom prst="rect">
            <a:avLst/>
          </a:prstGeom>
        </p:spPr>
      </p:pic>
      <p:cxnSp>
        <p:nvCxnSpPr>
          <p:cNvPr id="6" name="Straight Connector 5">
            <a:extLst>
              <a:ext uri="{FF2B5EF4-FFF2-40B4-BE49-F238E27FC236}">
                <a16:creationId xmlns:a16="http://schemas.microsoft.com/office/drawing/2014/main" id="{052FA275-C85F-4E70-B57B-CA9135B6C38F}"/>
              </a:ext>
            </a:extLst>
          </p:cNvPr>
          <p:cNvCxnSpPr>
            <a:cxnSpLocks/>
          </p:cNvCxnSpPr>
          <p:nvPr/>
        </p:nvCxnSpPr>
        <p:spPr>
          <a:xfrm>
            <a:off x="304800" y="952500"/>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297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209551"/>
            <a:ext cx="10515600" cy="1190624"/>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EDA data visualization</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09600" y="1543134"/>
            <a:ext cx="10641743" cy="4351338"/>
          </a:xfrm>
        </p:spPr>
        <p:txBody>
          <a:bodyPr>
            <a:normAutofit/>
          </a:bodyPr>
          <a:lstStyle/>
          <a:p>
            <a:pPr marL="0" indent="0">
              <a:buNone/>
            </a:pPr>
            <a:r>
              <a:rPr lang="en-US" sz="2600" b="1" dirty="0">
                <a:solidFill>
                  <a:schemeClr val="tx1"/>
                </a:solidFill>
                <a:latin typeface="Times New Roman" panose="02020603050405020304" pitchFamily="18" charset="0"/>
                <a:cs typeface="Times New Roman" panose="02020603050405020304" pitchFamily="18" charset="0"/>
              </a:rPr>
              <a:t>Payload Mass (kg) vs. Launch Site</a:t>
            </a:r>
          </a:p>
          <a:p>
            <a:pPr marL="0" indent="0">
              <a:buNone/>
            </a:pPr>
            <a:endParaRPr lang="en-US" sz="2400" dirty="0"/>
          </a:p>
          <a:p>
            <a:pPr marL="0" indent="0">
              <a:buNone/>
            </a:pPr>
            <a:endParaRPr lang="en-US" sz="24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DC92BD9D-F649-4ED1-9E96-4E58C5905DFF}"/>
              </a:ext>
            </a:extLst>
          </p:cNvPr>
          <p:cNvPicPr>
            <a:picLocks noChangeAspect="1"/>
          </p:cNvPicPr>
          <p:nvPr/>
        </p:nvPicPr>
        <p:blipFill>
          <a:blip r:embed="rId2"/>
          <a:stretch>
            <a:fillRect/>
          </a:stretch>
        </p:blipFill>
        <p:spPr>
          <a:xfrm>
            <a:off x="507143" y="2117558"/>
            <a:ext cx="5116884" cy="3776914"/>
          </a:xfrm>
          <a:prstGeom prst="rect">
            <a:avLst/>
          </a:prstGeom>
        </p:spPr>
      </p:pic>
      <p:sp>
        <p:nvSpPr>
          <p:cNvPr id="6" name="TextBox 5">
            <a:extLst>
              <a:ext uri="{FF2B5EF4-FFF2-40B4-BE49-F238E27FC236}">
                <a16:creationId xmlns:a16="http://schemas.microsoft.com/office/drawing/2014/main" id="{4C1A9738-8F88-49D0-B886-64888E073F32}"/>
              </a:ext>
            </a:extLst>
          </p:cNvPr>
          <p:cNvSpPr txBox="1"/>
          <p:nvPr/>
        </p:nvSpPr>
        <p:spPr>
          <a:xfrm>
            <a:off x="5831259" y="1898234"/>
            <a:ext cx="6465515" cy="3986797"/>
          </a:xfrm>
          <a:prstGeom prst="rect">
            <a:avLst/>
          </a:prstGeom>
          <a:noFill/>
        </p:spPr>
        <p:txBody>
          <a:bodyPr wrap="square" rtlCol="0">
            <a:spAutoFit/>
          </a:bodyPr>
          <a:lstStyle/>
          <a:p>
            <a:pPr marL="342900" lvl="0" indent="-342900">
              <a:lnSpc>
                <a:spcPct val="150000"/>
              </a:lnSpc>
              <a:spcBef>
                <a:spcPts val="10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From the payload vs. Launch site scatter  point chart, we can observe that there are no rocket launches for VAFB-SLC launch sites for payload mass greater than 10000.</a:t>
            </a:r>
          </a:p>
          <a:p>
            <a:pPr marL="342900" lvl="0" indent="-342900">
              <a:lnSpc>
                <a:spcPct val="150000"/>
              </a:lnSpc>
              <a:spcBef>
                <a:spcPts val="10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each launch, most launch sites were successful with a payload mass over 8000 kg.</a:t>
            </a:r>
          </a:p>
          <a:p>
            <a:pPr marL="342900" lvl="0" indent="-342900">
              <a:lnSpc>
                <a:spcPct val="150000"/>
              </a:lnSpc>
              <a:spcBef>
                <a:spcPts val="10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VAFB SLC 4E and KSC LC 39A had a higher success rate for payload mass under 5500 kg, only one failure for the VAFB SLC 4E.</a:t>
            </a:r>
          </a:p>
        </p:txBody>
      </p:sp>
      <p:cxnSp>
        <p:nvCxnSpPr>
          <p:cNvPr id="7" name="Straight Connector 6">
            <a:extLst>
              <a:ext uri="{FF2B5EF4-FFF2-40B4-BE49-F238E27FC236}">
                <a16:creationId xmlns:a16="http://schemas.microsoft.com/office/drawing/2014/main" id="{415EABB0-226B-450F-B5D6-17FE21240B25}"/>
              </a:ext>
            </a:extLst>
          </p:cNvPr>
          <p:cNvCxnSpPr>
            <a:cxnSpLocks/>
          </p:cNvCxnSpPr>
          <p:nvPr/>
        </p:nvCxnSpPr>
        <p:spPr>
          <a:xfrm>
            <a:off x="438150" y="982578"/>
            <a:ext cx="11625512"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1849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938" y="234324"/>
            <a:ext cx="10515600" cy="1082508"/>
          </a:xfrm>
        </p:spPr>
        <p:txBody>
          <a:bodyPr anchor="ctr">
            <a:normAutofit/>
          </a:bodyPr>
          <a:lstStyle/>
          <a:p>
            <a:pPr algn="ctr"/>
            <a:r>
              <a:rPr lang="en-US" sz="3600" dirty="0">
                <a:solidFill>
                  <a:srgbClr val="0E659B"/>
                </a:solidFill>
                <a:latin typeface="Times New Roman" panose="02020603050405020304" pitchFamily="18" charset="0"/>
                <a:cs typeface="Times New Roman" panose="02020603050405020304" pitchFamily="18" charset="0"/>
              </a:rPr>
              <a:t>RESULTS – EDA data visualization</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395396" y="1690688"/>
            <a:ext cx="10641743" cy="4351338"/>
          </a:xfrm>
        </p:spPr>
        <p:txBody>
          <a:bodyPr>
            <a:normAutofit/>
          </a:bodyPr>
          <a:lstStyle/>
          <a:p>
            <a:pPr marL="0" indent="0">
              <a:buNone/>
            </a:pPr>
            <a:r>
              <a:rPr lang="en-US" sz="2600" b="1" dirty="0">
                <a:solidFill>
                  <a:schemeClr val="tx1"/>
                </a:solidFill>
                <a:latin typeface="Times New Roman" panose="02020603050405020304" pitchFamily="18" charset="0"/>
                <a:cs typeface="Times New Roman" panose="02020603050405020304" pitchFamily="18" charset="0"/>
              </a:rPr>
              <a:t>Success rate vs. Orbit type</a:t>
            </a:r>
          </a:p>
          <a:p>
            <a:pPr marL="0" indent="0">
              <a:buNone/>
            </a:pPr>
            <a:endParaRPr lang="en-US" sz="2400" dirty="0"/>
          </a:p>
          <a:p>
            <a:pPr marL="0" indent="0">
              <a:buNone/>
            </a:pPr>
            <a:endParaRPr lang="en-US" sz="24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DC92BD9D-F649-4ED1-9E96-4E58C5905DFF}"/>
              </a:ext>
            </a:extLst>
          </p:cNvPr>
          <p:cNvPicPr>
            <a:picLocks noChangeAspect="1"/>
          </p:cNvPicPr>
          <p:nvPr/>
        </p:nvPicPr>
        <p:blipFill>
          <a:blip r:embed="rId2"/>
          <a:stretch>
            <a:fillRect/>
          </a:stretch>
        </p:blipFill>
        <p:spPr>
          <a:xfrm>
            <a:off x="6526138" y="1690688"/>
            <a:ext cx="5270466" cy="3916572"/>
          </a:xfrm>
          <a:prstGeom prst="rect">
            <a:avLst/>
          </a:prstGeom>
        </p:spPr>
      </p:pic>
      <p:sp>
        <p:nvSpPr>
          <p:cNvPr id="6" name="TextBox 5">
            <a:extLst>
              <a:ext uri="{FF2B5EF4-FFF2-40B4-BE49-F238E27FC236}">
                <a16:creationId xmlns:a16="http://schemas.microsoft.com/office/drawing/2014/main" id="{4C1A9738-8F88-49D0-B886-64888E073F32}"/>
              </a:ext>
            </a:extLst>
          </p:cNvPr>
          <p:cNvSpPr txBox="1"/>
          <p:nvPr/>
        </p:nvSpPr>
        <p:spPr>
          <a:xfrm>
            <a:off x="412119" y="2470735"/>
            <a:ext cx="6130742" cy="3060325"/>
          </a:xfrm>
          <a:prstGeom prst="rect">
            <a:avLst/>
          </a:prstGeom>
          <a:noFill/>
        </p:spPr>
        <p:txBody>
          <a:bodyPr wrap="square" rtlCol="0">
            <a:spAutoFit/>
          </a:bodyPr>
          <a:lstStyle/>
          <a:p>
            <a:pPr marL="342900" lvl="0" indent="-342900">
              <a:lnSpc>
                <a:spcPct val="90000"/>
              </a:lnSpc>
              <a:spcBef>
                <a:spcPts val="1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Orbits with 100% success rate:</a:t>
            </a:r>
          </a:p>
          <a:p>
            <a:pPr marL="800100" lvl="1" indent="-342900">
              <a:lnSpc>
                <a:spcPct val="90000"/>
              </a:lnSpc>
              <a:spcBef>
                <a:spcPts val="1000"/>
              </a:spcBef>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ES-L1, GEO, HEO, SSO</a:t>
            </a:r>
          </a:p>
          <a:p>
            <a:pPr marL="342900" lvl="0" indent="-342900">
              <a:lnSpc>
                <a:spcPct val="90000"/>
              </a:lnSpc>
              <a:spcBef>
                <a:spcPts val="1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Orbits with success rate between 50% and 90%</a:t>
            </a:r>
          </a:p>
          <a:p>
            <a:pPr marL="800100" lvl="1" indent="-342900">
              <a:lnSpc>
                <a:spcPct val="90000"/>
              </a:lnSpc>
              <a:spcBef>
                <a:spcPts val="1000"/>
              </a:spcBef>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GTO, ISS, LEO, MEO, PO</a:t>
            </a:r>
          </a:p>
          <a:p>
            <a:pPr marL="342900" lvl="0" indent="-342900">
              <a:lnSpc>
                <a:spcPct val="90000"/>
              </a:lnSpc>
              <a:spcBef>
                <a:spcPts val="1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Orbits with 0% success rate:</a:t>
            </a:r>
          </a:p>
          <a:p>
            <a:pPr marL="800100" lvl="1" indent="-342900">
              <a:lnSpc>
                <a:spcPct val="90000"/>
              </a:lnSpc>
              <a:spcBef>
                <a:spcPts val="1000"/>
              </a:spcBef>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SO</a:t>
            </a:r>
          </a:p>
        </p:txBody>
      </p:sp>
      <p:cxnSp>
        <p:nvCxnSpPr>
          <p:cNvPr id="7" name="Straight Connector 6">
            <a:extLst>
              <a:ext uri="{FF2B5EF4-FFF2-40B4-BE49-F238E27FC236}">
                <a16:creationId xmlns:a16="http://schemas.microsoft.com/office/drawing/2014/main" id="{C743C444-E373-4D24-BD69-F0A7A8680DD4}"/>
              </a:ext>
            </a:extLst>
          </p:cNvPr>
          <p:cNvCxnSpPr>
            <a:cxnSpLocks/>
          </p:cNvCxnSpPr>
          <p:nvPr/>
        </p:nvCxnSpPr>
        <p:spPr>
          <a:xfrm>
            <a:off x="304800" y="962025"/>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375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938" y="234324"/>
            <a:ext cx="10515600" cy="1016415"/>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EDA data visualization</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395396" y="1690688"/>
            <a:ext cx="10641743" cy="4351338"/>
          </a:xfrm>
        </p:spPr>
        <p:txBody>
          <a:bodyPr>
            <a:normAutofit/>
          </a:bodyPr>
          <a:lstStyle/>
          <a:p>
            <a:pPr marL="0" indent="0">
              <a:buNone/>
            </a:pPr>
            <a:r>
              <a:rPr lang="en-US" sz="2600" b="1" dirty="0">
                <a:solidFill>
                  <a:schemeClr val="tx1"/>
                </a:solidFill>
                <a:latin typeface="Times New Roman" panose="02020603050405020304" pitchFamily="18" charset="0"/>
                <a:cs typeface="Times New Roman" panose="02020603050405020304" pitchFamily="18" charset="0"/>
              </a:rPr>
              <a:t>Launch success yearly trend</a:t>
            </a:r>
          </a:p>
          <a:p>
            <a:pPr marL="0" indent="0">
              <a:buNone/>
            </a:pPr>
            <a:endParaRPr lang="en-US" sz="26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6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6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p>
          <a:p>
            <a:pPr marL="0" indent="0">
              <a:buNone/>
            </a:pPr>
            <a:endParaRPr lang="en-US" sz="24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DC92BD9D-F649-4ED1-9E96-4E58C5905DFF}"/>
              </a:ext>
            </a:extLst>
          </p:cNvPr>
          <p:cNvPicPr>
            <a:picLocks noChangeAspect="1"/>
          </p:cNvPicPr>
          <p:nvPr/>
        </p:nvPicPr>
        <p:blipFill>
          <a:blip r:embed="rId2"/>
          <a:stretch>
            <a:fillRect/>
          </a:stretch>
        </p:blipFill>
        <p:spPr>
          <a:xfrm>
            <a:off x="6356290" y="1470714"/>
            <a:ext cx="4990620" cy="3916572"/>
          </a:xfrm>
          <a:prstGeom prst="rect">
            <a:avLst/>
          </a:prstGeom>
        </p:spPr>
      </p:pic>
      <p:sp>
        <p:nvSpPr>
          <p:cNvPr id="6" name="TextBox 5">
            <a:extLst>
              <a:ext uri="{FF2B5EF4-FFF2-40B4-BE49-F238E27FC236}">
                <a16:creationId xmlns:a16="http://schemas.microsoft.com/office/drawing/2014/main" id="{4C1A9738-8F88-49D0-B886-64888E073F32}"/>
              </a:ext>
            </a:extLst>
          </p:cNvPr>
          <p:cNvSpPr txBox="1"/>
          <p:nvPr/>
        </p:nvSpPr>
        <p:spPr>
          <a:xfrm>
            <a:off x="304800" y="2746413"/>
            <a:ext cx="6130742" cy="1089529"/>
          </a:xfrm>
          <a:prstGeom prst="rect">
            <a:avLst/>
          </a:prstGeom>
          <a:noFill/>
        </p:spPr>
        <p:txBody>
          <a:bodyPr wrap="square" rtlCol="0">
            <a:spAutoFit/>
          </a:bodyPr>
          <a:lstStyle/>
          <a:p>
            <a:pPr marL="342900" lvl="0" indent="-342900">
              <a:lnSpc>
                <a:spcPct val="90000"/>
              </a:lnSpc>
              <a:spcBef>
                <a:spcPts val="1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From the plot, we can observe that the success rate kept increasing since 2013 till 2020</a:t>
            </a:r>
            <a:r>
              <a:rPr lang="en-US" sz="2400" dirty="0">
                <a:solidFill>
                  <a:srgbClr val="0070C0"/>
                </a:solidFill>
                <a:latin typeface="IBM Plex Mono Text" panose="020B0509050203000203" pitchFamily="49" charset="0"/>
              </a:rPr>
              <a:t>.</a:t>
            </a:r>
          </a:p>
        </p:txBody>
      </p:sp>
      <p:cxnSp>
        <p:nvCxnSpPr>
          <p:cNvPr id="7" name="Straight Connector 6">
            <a:extLst>
              <a:ext uri="{FF2B5EF4-FFF2-40B4-BE49-F238E27FC236}">
                <a16:creationId xmlns:a16="http://schemas.microsoft.com/office/drawing/2014/main" id="{7E9A406E-D446-4C63-8B55-B244FD5AD8BC}"/>
              </a:ext>
            </a:extLst>
          </p:cNvPr>
          <p:cNvCxnSpPr/>
          <p:nvPr/>
        </p:nvCxnSpPr>
        <p:spPr>
          <a:xfrm flipV="1">
            <a:off x="304800" y="895350"/>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4760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99613" y="234324"/>
            <a:ext cx="10515600" cy="108250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EDA SQL</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395396" y="1425324"/>
            <a:ext cx="10641743" cy="4351338"/>
          </a:xfrm>
        </p:spPr>
        <p:txBody>
          <a:bodyPr>
            <a:normAutofit/>
          </a:bodyPr>
          <a:lstStyle/>
          <a:p>
            <a:pPr marL="0" indent="0">
              <a:buNone/>
            </a:pPr>
            <a:r>
              <a:rPr lang="en-US" sz="2600" b="1" dirty="0">
                <a:solidFill>
                  <a:schemeClr val="tx1"/>
                </a:solidFill>
                <a:latin typeface="Times New Roman" panose="02020603050405020304" pitchFamily="18" charset="0"/>
                <a:cs typeface="Times New Roman" panose="02020603050405020304" pitchFamily="18" charset="0"/>
              </a:rPr>
              <a:t>Names of Unique launch sites in the space mission</a:t>
            </a:r>
          </a:p>
          <a:p>
            <a:pPr marL="0" indent="0">
              <a:buNone/>
            </a:pPr>
            <a:endParaRPr lang="en-US" sz="2400" dirty="0"/>
          </a:p>
          <a:p>
            <a:pPr marL="0" indent="0">
              <a:buNone/>
            </a:pPr>
            <a:endParaRPr lang="en-US" sz="24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7D7B61FA-3D60-4C87-B58B-4F7F03A25562}"/>
              </a:ext>
            </a:extLst>
          </p:cNvPr>
          <p:cNvPicPr>
            <a:picLocks noChangeAspect="1"/>
          </p:cNvPicPr>
          <p:nvPr/>
        </p:nvPicPr>
        <p:blipFill>
          <a:blip r:embed="rId2"/>
          <a:stretch>
            <a:fillRect/>
          </a:stretch>
        </p:blipFill>
        <p:spPr>
          <a:xfrm>
            <a:off x="2029487" y="2146091"/>
            <a:ext cx="7941602" cy="3487696"/>
          </a:xfrm>
          <a:prstGeom prst="rect">
            <a:avLst/>
          </a:prstGeom>
        </p:spPr>
      </p:pic>
      <p:cxnSp>
        <p:nvCxnSpPr>
          <p:cNvPr id="7" name="Straight Connector 6">
            <a:extLst>
              <a:ext uri="{FF2B5EF4-FFF2-40B4-BE49-F238E27FC236}">
                <a16:creationId xmlns:a16="http://schemas.microsoft.com/office/drawing/2014/main" id="{3F17FD25-2562-4C52-A17C-8CF765F68DA2}"/>
              </a:ext>
            </a:extLst>
          </p:cNvPr>
          <p:cNvCxnSpPr/>
          <p:nvPr/>
        </p:nvCxnSpPr>
        <p:spPr>
          <a:xfrm flipV="1">
            <a:off x="304800" y="895350"/>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327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4660592" y="1425818"/>
            <a:ext cx="5594106" cy="4882705"/>
          </a:xfrm>
          <a:prstGeom prst="rect">
            <a:avLst/>
          </a:prstGeom>
          <a:solidFill>
            <a:schemeClr val="bg1">
              <a:lumMod val="9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27"/>
            <a:endParaRPr lang="en-US" sz="1801" dirty="0">
              <a:solidFill>
                <a:prstClr val="white"/>
              </a:solidFill>
              <a:latin typeface="Calibri" panose="020F0502020204030204"/>
            </a:endParaRPr>
          </a:p>
        </p:txBody>
      </p:sp>
      <p:sp>
        <p:nvSpPr>
          <p:cNvPr id="2" name="Oval 1"/>
          <p:cNvSpPr/>
          <p:nvPr/>
        </p:nvSpPr>
        <p:spPr>
          <a:xfrm>
            <a:off x="1670438" y="3406316"/>
            <a:ext cx="921709" cy="921709"/>
          </a:xfrm>
          <a:prstGeom prst="ellipse">
            <a:avLst/>
          </a:prstGeom>
          <a:solidFill>
            <a:srgbClr val="F3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27"/>
            <a:endParaRPr lang="en-US" sz="1801">
              <a:solidFill>
                <a:prstClr val="white"/>
              </a:solidFill>
              <a:latin typeface="Calibri" panose="020F0502020204030204"/>
            </a:endParaRPr>
          </a:p>
        </p:txBody>
      </p:sp>
      <p:sp>
        <p:nvSpPr>
          <p:cNvPr id="8" name="Circle: Hollow 7"/>
          <p:cNvSpPr/>
          <p:nvPr/>
        </p:nvSpPr>
        <p:spPr>
          <a:xfrm>
            <a:off x="983457" y="2719335"/>
            <a:ext cx="2295671" cy="2295671"/>
          </a:xfrm>
          <a:prstGeom prst="donut">
            <a:avLst>
              <a:gd name="adj" fmla="val 10440"/>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27"/>
            <a:endParaRPr lang="en-US" sz="1801">
              <a:solidFill>
                <a:prstClr val="white"/>
              </a:solidFill>
              <a:latin typeface="Calibri" panose="020F0502020204030204"/>
            </a:endParaRPr>
          </a:p>
        </p:txBody>
      </p:sp>
      <p:sp>
        <p:nvSpPr>
          <p:cNvPr id="7" name="Circle: Hollow 6"/>
          <p:cNvSpPr/>
          <p:nvPr/>
        </p:nvSpPr>
        <p:spPr>
          <a:xfrm>
            <a:off x="1325826" y="3061704"/>
            <a:ext cx="1610933" cy="1610933"/>
          </a:xfrm>
          <a:prstGeom prst="donut">
            <a:avLst>
              <a:gd name="adj" fmla="val 12789"/>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27"/>
            <a:endParaRPr lang="en-US" sz="1801">
              <a:solidFill>
                <a:prstClr val="white"/>
              </a:solidFill>
              <a:latin typeface="Calibri" panose="020F0502020204030204"/>
            </a:endParaRPr>
          </a:p>
        </p:txBody>
      </p:sp>
      <p:sp>
        <p:nvSpPr>
          <p:cNvPr id="18" name="Oval 17"/>
          <p:cNvSpPr/>
          <p:nvPr/>
        </p:nvSpPr>
        <p:spPr>
          <a:xfrm>
            <a:off x="4270716" y="1557482"/>
            <a:ext cx="853702" cy="853702"/>
          </a:xfrm>
          <a:prstGeom prst="ellipse">
            <a:avLst/>
          </a:prstGeom>
          <a:solidFill>
            <a:srgbClr val="00144F"/>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27"/>
            <a:endParaRPr lang="en-US" sz="1801">
              <a:solidFill>
                <a:prstClr val="white"/>
              </a:solidFill>
              <a:latin typeface="Calibri" panose="020F0502020204030204"/>
            </a:endParaRPr>
          </a:p>
        </p:txBody>
      </p:sp>
      <p:sp>
        <p:nvSpPr>
          <p:cNvPr id="19" name="Oval 18"/>
          <p:cNvSpPr/>
          <p:nvPr/>
        </p:nvSpPr>
        <p:spPr>
          <a:xfrm>
            <a:off x="4220403" y="3382747"/>
            <a:ext cx="853702" cy="853702"/>
          </a:xfrm>
          <a:prstGeom prst="ellipse">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27"/>
            <a:endParaRPr lang="en-US" sz="1801">
              <a:solidFill>
                <a:prstClr val="white"/>
              </a:solidFill>
              <a:latin typeface="Calibri" panose="020F0502020204030204"/>
            </a:endParaRPr>
          </a:p>
        </p:txBody>
      </p:sp>
      <p:sp>
        <p:nvSpPr>
          <p:cNvPr id="20" name="Oval 19"/>
          <p:cNvSpPr/>
          <p:nvPr/>
        </p:nvSpPr>
        <p:spPr>
          <a:xfrm>
            <a:off x="4258544" y="5225525"/>
            <a:ext cx="853702" cy="853702"/>
          </a:xfrm>
          <a:prstGeom prst="ellipse">
            <a:avLst/>
          </a:prstGeom>
          <a:solidFill>
            <a:srgbClr val="F3BE94"/>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27"/>
            <a:endParaRPr lang="en-US" sz="1801">
              <a:solidFill>
                <a:prstClr val="white"/>
              </a:solidFill>
              <a:latin typeface="Calibri" panose="020F0502020204030204"/>
            </a:endParaRPr>
          </a:p>
        </p:txBody>
      </p:sp>
      <p:sp>
        <p:nvSpPr>
          <p:cNvPr id="21" name="Oval 20"/>
          <p:cNvSpPr/>
          <p:nvPr/>
        </p:nvSpPr>
        <p:spPr>
          <a:xfrm>
            <a:off x="4382608" y="1669374"/>
            <a:ext cx="629918" cy="629918"/>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527"/>
            <a:r>
              <a:rPr lang="en-US" sz="2001" b="1" dirty="0">
                <a:solidFill>
                  <a:prstClr val="black"/>
                </a:solidFill>
                <a:latin typeface="Segoe UI" panose="020B0502040204020203" pitchFamily="34" charset="0"/>
                <a:cs typeface="Segoe UI" panose="020B0502040204020203" pitchFamily="34" charset="0"/>
              </a:rPr>
              <a:t>01</a:t>
            </a:r>
          </a:p>
        </p:txBody>
      </p:sp>
      <p:sp>
        <p:nvSpPr>
          <p:cNvPr id="22" name="Oval 21"/>
          <p:cNvSpPr/>
          <p:nvPr/>
        </p:nvSpPr>
        <p:spPr>
          <a:xfrm>
            <a:off x="4332295" y="3494640"/>
            <a:ext cx="629918" cy="629918"/>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527"/>
            <a:r>
              <a:rPr lang="en-US" sz="2001" b="1" dirty="0">
                <a:solidFill>
                  <a:prstClr val="black"/>
                </a:solidFill>
                <a:latin typeface="Segoe UI" panose="020B0502040204020203" pitchFamily="34" charset="0"/>
                <a:cs typeface="Segoe UI" panose="020B0502040204020203" pitchFamily="34" charset="0"/>
              </a:rPr>
              <a:t>03</a:t>
            </a:r>
          </a:p>
        </p:txBody>
      </p:sp>
      <p:sp>
        <p:nvSpPr>
          <p:cNvPr id="23" name="Oval 22"/>
          <p:cNvSpPr/>
          <p:nvPr/>
        </p:nvSpPr>
        <p:spPr>
          <a:xfrm>
            <a:off x="4382608" y="5350167"/>
            <a:ext cx="629918" cy="629918"/>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527"/>
            <a:r>
              <a:rPr lang="en-US" sz="2001" b="1" dirty="0">
                <a:solidFill>
                  <a:prstClr val="black"/>
                </a:solidFill>
                <a:latin typeface="Segoe UI" panose="020B0502040204020203" pitchFamily="34" charset="0"/>
                <a:cs typeface="Segoe UI" panose="020B0502040204020203" pitchFamily="34" charset="0"/>
              </a:rPr>
              <a:t>05</a:t>
            </a:r>
          </a:p>
        </p:txBody>
      </p:sp>
      <p:cxnSp>
        <p:nvCxnSpPr>
          <p:cNvPr id="25" name="Straight Connector 24"/>
          <p:cNvCxnSpPr>
            <a:stCxn id="8" idx="7"/>
            <a:endCxn id="18" idx="2"/>
          </p:cNvCxnSpPr>
          <p:nvPr/>
        </p:nvCxnSpPr>
        <p:spPr>
          <a:xfrm flipV="1">
            <a:off x="2942935" y="1984333"/>
            <a:ext cx="1327781" cy="1071195"/>
          </a:xfrm>
          <a:prstGeom prst="line">
            <a:avLst/>
          </a:prstGeom>
          <a:ln w="25400">
            <a:solidFill>
              <a:srgbClr val="00144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stCxn id="7" idx="6"/>
            <a:endCxn id="19" idx="2"/>
          </p:cNvCxnSpPr>
          <p:nvPr/>
        </p:nvCxnSpPr>
        <p:spPr>
          <a:xfrm flipV="1">
            <a:off x="2936759" y="3809598"/>
            <a:ext cx="1283644" cy="57573"/>
          </a:xfrm>
          <a:prstGeom prst="line">
            <a:avLst/>
          </a:prstGeom>
          <a:ln w="25400">
            <a:solidFill>
              <a:srgbClr val="F5AE1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2274091" y="4190072"/>
            <a:ext cx="1984453" cy="1415266"/>
          </a:xfrm>
          <a:prstGeom prst="line">
            <a:avLst/>
          </a:prstGeom>
          <a:ln w="25400">
            <a:solidFill>
              <a:srgbClr val="F3BE94"/>
            </a:solidFill>
          </a:ln>
        </p:spPr>
        <p:style>
          <a:lnRef idx="1">
            <a:schemeClr val="accent1"/>
          </a:lnRef>
          <a:fillRef idx="0">
            <a:schemeClr val="accent1"/>
          </a:fillRef>
          <a:effectRef idx="0">
            <a:schemeClr val="accent1"/>
          </a:effectRef>
          <a:fontRef idx="minor">
            <a:schemeClr val="tx1"/>
          </a:fontRef>
        </p:style>
      </p:cxnSp>
      <p:sp>
        <p:nvSpPr>
          <p:cNvPr id="37" name="Title 1"/>
          <p:cNvSpPr txBox="1"/>
          <p:nvPr/>
        </p:nvSpPr>
        <p:spPr>
          <a:xfrm>
            <a:off x="5335816" y="1673675"/>
            <a:ext cx="3874756" cy="447943"/>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527">
              <a:lnSpc>
                <a:spcPct val="100000"/>
              </a:lnSpc>
            </a:pPr>
            <a:r>
              <a:rPr lang="en-US" sz="2911"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Executive Summary</a:t>
            </a:r>
            <a:endParaRPr lang="en-US" sz="2911"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8" name="Title 1"/>
          <p:cNvSpPr txBox="1"/>
          <p:nvPr/>
        </p:nvSpPr>
        <p:spPr>
          <a:xfrm>
            <a:off x="5463981" y="3542109"/>
            <a:ext cx="4393116" cy="447943"/>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527">
              <a:lnSpc>
                <a:spcPct val="100000"/>
              </a:lnSpc>
            </a:pPr>
            <a:r>
              <a:rPr lang="en-US" sz="2911"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Methodology</a:t>
            </a:r>
            <a:endParaRPr lang="en-US" sz="2668"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9" name="Title 1"/>
          <p:cNvSpPr txBox="1"/>
          <p:nvPr/>
        </p:nvSpPr>
        <p:spPr>
          <a:xfrm>
            <a:off x="5407062" y="5421999"/>
            <a:ext cx="3682370" cy="447943"/>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527">
              <a:lnSpc>
                <a:spcPct val="100000"/>
              </a:lnSpc>
            </a:pPr>
            <a:r>
              <a:rPr lang="en-US" sz="2911"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Conclusion</a:t>
            </a:r>
            <a:endParaRPr lang="en-US" sz="2911"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46" name="Group 45"/>
          <p:cNvGrpSpPr/>
          <p:nvPr/>
        </p:nvGrpSpPr>
        <p:grpSpPr>
          <a:xfrm>
            <a:off x="9184990" y="1661506"/>
            <a:ext cx="223022" cy="297800"/>
            <a:chOff x="7764463" y="723900"/>
            <a:chExt cx="269875" cy="360363"/>
          </a:xfrm>
          <a:solidFill>
            <a:schemeClr val="bg1"/>
          </a:solidFill>
        </p:grpSpPr>
        <p:sp>
          <p:nvSpPr>
            <p:cNvPr id="47" name="Freeform 1542"/>
            <p:cNvSpPr/>
            <p:nvPr/>
          </p:nvSpPr>
          <p:spPr bwMode="auto">
            <a:xfrm>
              <a:off x="7820025" y="798513"/>
              <a:ext cx="68263" cy="117475"/>
            </a:xfrm>
            <a:custGeom>
              <a:avLst/>
              <a:gdLst>
                <a:gd name="T0" fmla="*/ 9 w 18"/>
                <a:gd name="T1" fmla="*/ 31 h 31"/>
                <a:gd name="T2" fmla="*/ 0 w 18"/>
                <a:gd name="T3" fmla="*/ 23 h 31"/>
                <a:gd name="T4" fmla="*/ 2 w 18"/>
                <a:gd name="T5" fmla="*/ 21 h 31"/>
                <a:gd name="T6" fmla="*/ 4 w 18"/>
                <a:gd name="T7" fmla="*/ 23 h 31"/>
                <a:gd name="T8" fmla="*/ 9 w 18"/>
                <a:gd name="T9" fmla="*/ 27 h 31"/>
                <a:gd name="T10" fmla="*/ 14 w 18"/>
                <a:gd name="T11" fmla="*/ 23 h 31"/>
                <a:gd name="T12" fmla="*/ 9 w 18"/>
                <a:gd name="T13" fmla="*/ 18 h 31"/>
                <a:gd name="T14" fmla="*/ 0 w 18"/>
                <a:gd name="T15" fmla="*/ 9 h 31"/>
                <a:gd name="T16" fmla="*/ 9 w 18"/>
                <a:gd name="T17" fmla="*/ 0 h 31"/>
                <a:gd name="T18" fmla="*/ 18 w 18"/>
                <a:gd name="T19" fmla="*/ 9 h 31"/>
                <a:gd name="T20" fmla="*/ 16 w 18"/>
                <a:gd name="T21" fmla="*/ 11 h 31"/>
                <a:gd name="T22" fmla="*/ 14 w 18"/>
                <a:gd name="T23" fmla="*/ 9 h 31"/>
                <a:gd name="T24" fmla="*/ 9 w 18"/>
                <a:gd name="T25" fmla="*/ 4 h 31"/>
                <a:gd name="T26" fmla="*/ 4 w 18"/>
                <a:gd name="T27" fmla="*/ 9 h 31"/>
                <a:gd name="T28" fmla="*/ 9 w 18"/>
                <a:gd name="T29" fmla="*/ 14 h 31"/>
                <a:gd name="T30" fmla="*/ 18 w 18"/>
                <a:gd name="T31" fmla="*/ 23 h 31"/>
                <a:gd name="T32" fmla="*/ 9 w 1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31">
                  <a:moveTo>
                    <a:pt x="9" y="31"/>
                  </a:moveTo>
                  <a:cubicBezTo>
                    <a:pt x="4" y="31"/>
                    <a:pt x="0" y="28"/>
                    <a:pt x="0" y="23"/>
                  </a:cubicBezTo>
                  <a:cubicBezTo>
                    <a:pt x="0" y="22"/>
                    <a:pt x="1" y="21"/>
                    <a:pt x="2" y="21"/>
                  </a:cubicBezTo>
                  <a:cubicBezTo>
                    <a:pt x="3" y="21"/>
                    <a:pt x="4" y="22"/>
                    <a:pt x="4" y="23"/>
                  </a:cubicBezTo>
                  <a:cubicBezTo>
                    <a:pt x="4" y="25"/>
                    <a:pt x="6" y="27"/>
                    <a:pt x="9" y="27"/>
                  </a:cubicBezTo>
                  <a:cubicBezTo>
                    <a:pt x="12" y="27"/>
                    <a:pt x="14" y="25"/>
                    <a:pt x="14" y="23"/>
                  </a:cubicBezTo>
                  <a:cubicBezTo>
                    <a:pt x="14" y="20"/>
                    <a:pt x="12" y="18"/>
                    <a:pt x="9" y="18"/>
                  </a:cubicBezTo>
                  <a:cubicBezTo>
                    <a:pt x="4" y="18"/>
                    <a:pt x="0" y="14"/>
                    <a:pt x="0" y="9"/>
                  </a:cubicBezTo>
                  <a:cubicBezTo>
                    <a:pt x="0" y="4"/>
                    <a:pt x="4" y="0"/>
                    <a:pt x="9" y="0"/>
                  </a:cubicBezTo>
                  <a:cubicBezTo>
                    <a:pt x="14" y="0"/>
                    <a:pt x="18" y="4"/>
                    <a:pt x="18" y="9"/>
                  </a:cubicBezTo>
                  <a:cubicBezTo>
                    <a:pt x="18" y="10"/>
                    <a:pt x="17" y="11"/>
                    <a:pt x="16" y="11"/>
                  </a:cubicBezTo>
                  <a:cubicBezTo>
                    <a:pt x="15" y="11"/>
                    <a:pt x="14" y="10"/>
                    <a:pt x="14" y="9"/>
                  </a:cubicBezTo>
                  <a:cubicBezTo>
                    <a:pt x="14" y="7"/>
                    <a:pt x="12" y="4"/>
                    <a:pt x="9" y="4"/>
                  </a:cubicBezTo>
                  <a:cubicBezTo>
                    <a:pt x="6" y="4"/>
                    <a:pt x="4" y="7"/>
                    <a:pt x="4" y="9"/>
                  </a:cubicBezTo>
                  <a:cubicBezTo>
                    <a:pt x="4" y="12"/>
                    <a:pt x="6" y="14"/>
                    <a:pt x="9" y="14"/>
                  </a:cubicBezTo>
                  <a:cubicBezTo>
                    <a:pt x="14" y="14"/>
                    <a:pt x="18" y="18"/>
                    <a:pt x="18" y="23"/>
                  </a:cubicBezTo>
                  <a:cubicBezTo>
                    <a:pt x="18" y="28"/>
                    <a:pt x="14" y="31"/>
                    <a:pt x="9"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48" name="Freeform 1543"/>
            <p:cNvSpPr/>
            <p:nvPr/>
          </p:nvSpPr>
          <p:spPr bwMode="auto">
            <a:xfrm>
              <a:off x="7847013" y="900113"/>
              <a:ext cx="14288" cy="34925"/>
            </a:xfrm>
            <a:custGeom>
              <a:avLst/>
              <a:gdLst>
                <a:gd name="T0" fmla="*/ 2 w 4"/>
                <a:gd name="T1" fmla="*/ 9 h 9"/>
                <a:gd name="T2" fmla="*/ 0 w 4"/>
                <a:gd name="T3" fmla="*/ 7 h 9"/>
                <a:gd name="T4" fmla="*/ 0 w 4"/>
                <a:gd name="T5" fmla="*/ 2 h 9"/>
                <a:gd name="T6" fmla="*/ 2 w 4"/>
                <a:gd name="T7" fmla="*/ 0 h 9"/>
                <a:gd name="T8" fmla="*/ 4 w 4"/>
                <a:gd name="T9" fmla="*/ 2 h 9"/>
                <a:gd name="T10" fmla="*/ 4 w 4"/>
                <a:gd name="T11" fmla="*/ 7 h 9"/>
                <a:gd name="T12" fmla="*/ 2 w 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2" y="9"/>
                  </a:moveTo>
                  <a:cubicBezTo>
                    <a:pt x="1" y="9"/>
                    <a:pt x="0" y="8"/>
                    <a:pt x="0" y="7"/>
                  </a:cubicBezTo>
                  <a:cubicBezTo>
                    <a:pt x="0" y="2"/>
                    <a:pt x="0" y="2"/>
                    <a:pt x="0" y="2"/>
                  </a:cubicBezTo>
                  <a:cubicBezTo>
                    <a:pt x="0" y="1"/>
                    <a:pt x="1" y="0"/>
                    <a:pt x="2" y="0"/>
                  </a:cubicBezTo>
                  <a:cubicBezTo>
                    <a:pt x="3" y="0"/>
                    <a:pt x="4" y="1"/>
                    <a:pt x="4" y="2"/>
                  </a:cubicBezTo>
                  <a:cubicBezTo>
                    <a:pt x="4" y="7"/>
                    <a:pt x="4" y="7"/>
                    <a:pt x="4" y="7"/>
                  </a:cubicBezTo>
                  <a:cubicBezTo>
                    <a:pt x="4" y="8"/>
                    <a:pt x="3"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49" name="Freeform 1544"/>
            <p:cNvSpPr/>
            <p:nvPr/>
          </p:nvSpPr>
          <p:spPr bwMode="auto">
            <a:xfrm>
              <a:off x="7847013" y="7842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8"/>
                    <a:pt x="0" y="6"/>
                  </a:cubicBezTo>
                  <a:cubicBezTo>
                    <a:pt x="0" y="2"/>
                    <a:pt x="0" y="2"/>
                    <a:pt x="0" y="2"/>
                  </a:cubicBezTo>
                  <a:cubicBezTo>
                    <a:pt x="0" y="1"/>
                    <a:pt x="1" y="0"/>
                    <a:pt x="2" y="0"/>
                  </a:cubicBezTo>
                  <a:cubicBezTo>
                    <a:pt x="3" y="0"/>
                    <a:pt x="4" y="1"/>
                    <a:pt x="4" y="2"/>
                  </a:cubicBezTo>
                  <a:cubicBezTo>
                    <a:pt x="4" y="6"/>
                    <a:pt x="4" y="6"/>
                    <a:pt x="4" y="6"/>
                  </a:cubicBezTo>
                  <a:cubicBezTo>
                    <a:pt x="4" y="8"/>
                    <a:pt x="3"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50" name="Freeform 1545"/>
            <p:cNvSpPr>
              <a:spLocks noEditPoints="1"/>
            </p:cNvSpPr>
            <p:nvPr/>
          </p:nvSpPr>
          <p:spPr bwMode="auto">
            <a:xfrm>
              <a:off x="7764463" y="723900"/>
              <a:ext cx="269875" cy="3603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51" name="Freeform 1546"/>
            <p:cNvSpPr/>
            <p:nvPr/>
          </p:nvSpPr>
          <p:spPr bwMode="auto">
            <a:xfrm>
              <a:off x="7929563" y="723900"/>
              <a:ext cx="104775" cy="104775"/>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52" name="Freeform 1547"/>
            <p:cNvSpPr/>
            <p:nvPr/>
          </p:nvSpPr>
          <p:spPr bwMode="auto">
            <a:xfrm>
              <a:off x="7808913" y="965200"/>
              <a:ext cx="180975" cy="14288"/>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53" name="Freeform 1548"/>
            <p:cNvSpPr/>
            <p:nvPr/>
          </p:nvSpPr>
          <p:spPr bwMode="auto">
            <a:xfrm>
              <a:off x="7899400" y="935038"/>
              <a:ext cx="90488" cy="14288"/>
            </a:xfrm>
            <a:custGeom>
              <a:avLst/>
              <a:gdLst>
                <a:gd name="T0" fmla="*/ 22 w 24"/>
                <a:gd name="T1" fmla="*/ 4 h 4"/>
                <a:gd name="T2" fmla="*/ 2 w 24"/>
                <a:gd name="T3" fmla="*/ 4 h 4"/>
                <a:gd name="T4" fmla="*/ 0 w 24"/>
                <a:gd name="T5" fmla="*/ 2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 y="4"/>
                    <a:pt x="2" y="4"/>
                    <a:pt x="2" y="4"/>
                  </a:cubicBezTo>
                  <a:cubicBezTo>
                    <a:pt x="1" y="4"/>
                    <a:pt x="0" y="3"/>
                    <a:pt x="0" y="2"/>
                  </a:cubicBezTo>
                  <a:cubicBezTo>
                    <a:pt x="0" y="1"/>
                    <a:pt x="1" y="0"/>
                    <a:pt x="2" y="0"/>
                  </a:cubicBezTo>
                  <a:cubicBezTo>
                    <a:pt x="22" y="0"/>
                    <a:pt x="22" y="0"/>
                    <a:pt x="22" y="0"/>
                  </a:cubicBezTo>
                  <a:cubicBezTo>
                    <a:pt x="23" y="0"/>
                    <a:pt x="24" y="1"/>
                    <a:pt x="24" y="2"/>
                  </a:cubicBezTo>
                  <a:cubicBezTo>
                    <a:pt x="24" y="3"/>
                    <a:pt x="23" y="4"/>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54" name="Freeform 1550"/>
            <p:cNvSpPr/>
            <p:nvPr/>
          </p:nvSpPr>
          <p:spPr bwMode="auto">
            <a:xfrm>
              <a:off x="7929563" y="904875"/>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55" name="Freeform 1551"/>
            <p:cNvSpPr/>
            <p:nvPr/>
          </p:nvSpPr>
          <p:spPr bwMode="auto">
            <a:xfrm>
              <a:off x="7929563" y="874713"/>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56" name="Freeform 1552"/>
            <p:cNvSpPr/>
            <p:nvPr/>
          </p:nvSpPr>
          <p:spPr bwMode="auto">
            <a:xfrm>
              <a:off x="7808913" y="993775"/>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sp>
          <p:nvSpPr>
            <p:cNvPr id="57" name="Freeform 1553"/>
            <p:cNvSpPr/>
            <p:nvPr/>
          </p:nvSpPr>
          <p:spPr bwMode="auto">
            <a:xfrm>
              <a:off x="7808913" y="1023938"/>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defTabSz="914527"/>
              <a:endParaRPr lang="id-ID" sz="1801">
                <a:solidFill>
                  <a:prstClr val="black"/>
                </a:solidFill>
                <a:latin typeface="Calibri" panose="020F0502020204030204"/>
              </a:endParaRPr>
            </a:p>
          </p:txBody>
        </p:sp>
      </p:grpSp>
      <p:sp>
        <p:nvSpPr>
          <p:cNvPr id="91" name="Title 1"/>
          <p:cNvSpPr txBox="1"/>
          <p:nvPr/>
        </p:nvSpPr>
        <p:spPr>
          <a:xfrm>
            <a:off x="1044752" y="404293"/>
            <a:ext cx="10176329" cy="489562"/>
          </a:xfrm>
          <a:prstGeom prst="rect">
            <a:avLst/>
          </a:prstGeom>
        </p:spPr>
        <p:txBody>
          <a:bodyPr vert="horz" lIns="55447" tIns="27723" rIns="55447" bIns="27723" rtlCol="0" anchor="ctr">
            <a:normAutofit fontScale="90000" lnSpcReduction="20000"/>
          </a:bodyPr>
          <a:lstStyle>
            <a:lvl1pPr algn="l" defTabSz="2009140" rtl="0" eaLnBrk="1" latinLnBrk="0" hangingPunct="1">
              <a:spcBef>
                <a:spcPct val="0"/>
              </a:spcBef>
              <a:buNone/>
              <a:defRPr sz="6150" kern="1200">
                <a:solidFill>
                  <a:schemeClr val="tx1">
                    <a:lumMod val="65000"/>
                    <a:lumOff val="35000"/>
                  </a:schemeClr>
                </a:solidFill>
                <a:latin typeface="+mj-lt"/>
                <a:ea typeface="+mj-ea"/>
                <a:cs typeface="+mj-cs"/>
              </a:defRPr>
            </a:lvl1pPr>
          </a:lstStyle>
          <a:p>
            <a:pPr algn="ctr" defTabSz="1218342"/>
            <a:r>
              <a:rPr lang="en-US" sz="3729" dirty="0">
                <a:solidFill>
                  <a:srgbClr val="0E659B"/>
                </a:solidFill>
                <a:latin typeface="Palatino Linotype" panose="02040502050505030304" pitchFamily="18" charset="0"/>
              </a:rPr>
              <a:t>Table of Contents </a:t>
            </a:r>
          </a:p>
        </p:txBody>
      </p:sp>
      <p:sp>
        <p:nvSpPr>
          <p:cNvPr id="92" name="object 3"/>
          <p:cNvSpPr/>
          <p:nvPr/>
        </p:nvSpPr>
        <p:spPr>
          <a:xfrm flipV="1">
            <a:off x="67814" y="718602"/>
            <a:ext cx="12056372" cy="81831"/>
          </a:xfrm>
          <a:custGeom>
            <a:avLst/>
            <a:gdLst/>
            <a:ahLst/>
            <a:cxnLst/>
            <a:rect l="l" t="t" r="r" b="b"/>
            <a:pathLst>
              <a:path w="19467195">
                <a:moveTo>
                  <a:pt x="0" y="0"/>
                </a:moveTo>
                <a:lnTo>
                  <a:pt x="19466705" y="0"/>
                </a:lnTo>
              </a:path>
            </a:pathLst>
          </a:custGeom>
          <a:ln w="20941">
            <a:solidFill>
              <a:schemeClr val="accent2"/>
            </a:solidFill>
          </a:ln>
        </p:spPr>
        <p:txBody>
          <a:bodyPr wrap="square" lIns="0" tIns="0" rIns="0" bIns="0" rtlCol="0"/>
          <a:lstStyle/>
          <a:p>
            <a:pPr defTabSz="554492">
              <a:defRPr/>
            </a:pPr>
            <a:endParaRPr sz="1092" kern="0">
              <a:solidFill>
                <a:prstClr val="black"/>
              </a:solidFill>
              <a:latin typeface="Calibri"/>
            </a:endParaRPr>
          </a:p>
        </p:txBody>
      </p:sp>
      <p:pic>
        <p:nvPicPr>
          <p:cNvPr id="4" name="Picture 3">
            <a:extLst>
              <a:ext uri="{FF2B5EF4-FFF2-40B4-BE49-F238E27FC236}">
                <a16:creationId xmlns:a16="http://schemas.microsoft.com/office/drawing/2014/main" id="{FF4DC91E-18F1-4526-8A09-01FA3C5D3D54}"/>
              </a:ext>
            </a:extLst>
          </p:cNvPr>
          <p:cNvPicPr>
            <a:picLocks noChangeAspect="1"/>
          </p:cNvPicPr>
          <p:nvPr/>
        </p:nvPicPr>
        <p:blipFill>
          <a:blip r:embed="rId3"/>
          <a:stretch>
            <a:fillRect/>
          </a:stretch>
        </p:blipFill>
        <p:spPr>
          <a:xfrm>
            <a:off x="1564475" y="3300353"/>
            <a:ext cx="1133633" cy="1133633"/>
          </a:xfrm>
          <a:prstGeom prst="rect">
            <a:avLst/>
          </a:prstGeom>
        </p:spPr>
      </p:pic>
      <p:sp>
        <p:nvSpPr>
          <p:cNvPr id="9" name="TextBox 8">
            <a:extLst>
              <a:ext uri="{FF2B5EF4-FFF2-40B4-BE49-F238E27FC236}">
                <a16:creationId xmlns:a16="http://schemas.microsoft.com/office/drawing/2014/main" id="{19D921B5-E0FC-4B77-AEE6-9910640C53F3}"/>
              </a:ext>
            </a:extLst>
          </p:cNvPr>
          <p:cNvSpPr txBox="1"/>
          <p:nvPr/>
        </p:nvSpPr>
        <p:spPr>
          <a:xfrm>
            <a:off x="5335816" y="2540227"/>
            <a:ext cx="3585343" cy="523220"/>
          </a:xfrm>
          <a:prstGeom prst="rect">
            <a:avLst/>
          </a:prstGeom>
          <a:noFill/>
        </p:spPr>
        <p:txBody>
          <a:bodyPr wrap="square" rtlCol="0">
            <a:spAutoFit/>
          </a:bodyPr>
          <a:lstStyle/>
          <a:p>
            <a:r>
              <a:rPr lang="en-US" sz="28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Introduction</a:t>
            </a:r>
            <a:endParaRPr lang="en-US" sz="2800" b="1" dirty="0">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34027320-8293-4B45-B0EE-780D8CE13D09}"/>
              </a:ext>
            </a:extLst>
          </p:cNvPr>
          <p:cNvSpPr txBox="1"/>
          <p:nvPr/>
        </p:nvSpPr>
        <p:spPr>
          <a:xfrm>
            <a:off x="5423689" y="4483014"/>
            <a:ext cx="2663036" cy="523220"/>
          </a:xfrm>
          <a:prstGeom prst="rect">
            <a:avLst/>
          </a:prstGeom>
          <a:noFill/>
        </p:spPr>
        <p:txBody>
          <a:bodyPr wrap="square" rtlCol="0">
            <a:spAutoFit/>
          </a:bodyPr>
          <a:lstStyle/>
          <a:p>
            <a:r>
              <a:rPr lang="en-US" sz="28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Results</a:t>
            </a:r>
            <a:endParaRPr lang="en-US" sz="2800" b="1" dirty="0">
              <a:latin typeface="Segoe UI" panose="020B0502040204020203" pitchFamily="34" charset="0"/>
              <a:cs typeface="Segoe UI" panose="020B0502040204020203" pitchFamily="34" charset="0"/>
            </a:endParaRPr>
          </a:p>
        </p:txBody>
      </p:sp>
      <p:sp>
        <p:nvSpPr>
          <p:cNvPr id="42" name="Oval 41">
            <a:extLst>
              <a:ext uri="{FF2B5EF4-FFF2-40B4-BE49-F238E27FC236}">
                <a16:creationId xmlns:a16="http://schemas.microsoft.com/office/drawing/2014/main" id="{8D734818-CAE5-4FE0-BFF0-7B2290AFDC55}"/>
              </a:ext>
            </a:extLst>
          </p:cNvPr>
          <p:cNvSpPr/>
          <p:nvPr/>
        </p:nvSpPr>
        <p:spPr>
          <a:xfrm>
            <a:off x="4256941" y="2497088"/>
            <a:ext cx="853702" cy="853702"/>
          </a:xfrm>
          <a:prstGeom prst="ellipse">
            <a:avLst/>
          </a:prstGeom>
          <a:solidFill>
            <a:schemeClr val="accent3"/>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27"/>
            <a:endParaRPr lang="en-US" sz="1801">
              <a:solidFill>
                <a:prstClr val="white"/>
              </a:solidFill>
              <a:latin typeface="Calibri" panose="020F0502020204030204"/>
            </a:endParaRPr>
          </a:p>
        </p:txBody>
      </p:sp>
      <p:sp>
        <p:nvSpPr>
          <p:cNvPr id="43" name="Oval 42">
            <a:extLst>
              <a:ext uri="{FF2B5EF4-FFF2-40B4-BE49-F238E27FC236}">
                <a16:creationId xmlns:a16="http://schemas.microsoft.com/office/drawing/2014/main" id="{76FE3A65-15AB-4821-87F4-254B55A50A5E}"/>
              </a:ext>
            </a:extLst>
          </p:cNvPr>
          <p:cNvSpPr/>
          <p:nvPr/>
        </p:nvSpPr>
        <p:spPr>
          <a:xfrm>
            <a:off x="4368833" y="2608980"/>
            <a:ext cx="629918" cy="629918"/>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527"/>
            <a:r>
              <a:rPr lang="en-US" sz="2001" b="1" dirty="0">
                <a:solidFill>
                  <a:prstClr val="black"/>
                </a:solidFill>
                <a:latin typeface="Segoe UI" panose="020B0502040204020203" pitchFamily="34" charset="0"/>
                <a:cs typeface="Segoe UI" panose="020B0502040204020203" pitchFamily="34" charset="0"/>
              </a:rPr>
              <a:t>02</a:t>
            </a:r>
          </a:p>
        </p:txBody>
      </p:sp>
      <p:cxnSp>
        <p:nvCxnSpPr>
          <p:cNvPr id="44" name="Straight Connector 43">
            <a:extLst>
              <a:ext uri="{FF2B5EF4-FFF2-40B4-BE49-F238E27FC236}">
                <a16:creationId xmlns:a16="http://schemas.microsoft.com/office/drawing/2014/main" id="{66C0E3EE-F487-44AF-848F-270B757C5781}"/>
              </a:ext>
            </a:extLst>
          </p:cNvPr>
          <p:cNvCxnSpPr>
            <a:cxnSpLocks/>
            <a:endCxn id="42" idx="2"/>
          </p:cNvCxnSpPr>
          <p:nvPr/>
        </p:nvCxnSpPr>
        <p:spPr>
          <a:xfrm flipV="1">
            <a:off x="2913593" y="2923939"/>
            <a:ext cx="1343348" cy="65842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C8BF2DB-A4EF-467E-8A1C-3E3CB1E8A43B}"/>
              </a:ext>
            </a:extLst>
          </p:cNvPr>
          <p:cNvSpPr/>
          <p:nvPr/>
        </p:nvSpPr>
        <p:spPr>
          <a:xfrm>
            <a:off x="4233741" y="4305412"/>
            <a:ext cx="853702" cy="85370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27"/>
            <a:endParaRPr lang="en-US" sz="1801">
              <a:solidFill>
                <a:prstClr val="white"/>
              </a:solidFill>
              <a:latin typeface="Calibri" panose="020F0502020204030204"/>
            </a:endParaRPr>
          </a:p>
        </p:txBody>
      </p:sp>
      <p:sp>
        <p:nvSpPr>
          <p:cNvPr id="58" name="Oval 57">
            <a:extLst>
              <a:ext uri="{FF2B5EF4-FFF2-40B4-BE49-F238E27FC236}">
                <a16:creationId xmlns:a16="http://schemas.microsoft.com/office/drawing/2014/main" id="{AEEF206D-97C0-4C33-ADFF-FCFB32529FCD}"/>
              </a:ext>
            </a:extLst>
          </p:cNvPr>
          <p:cNvSpPr/>
          <p:nvPr/>
        </p:nvSpPr>
        <p:spPr>
          <a:xfrm>
            <a:off x="4345633" y="4417304"/>
            <a:ext cx="629918" cy="629918"/>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527"/>
            <a:r>
              <a:rPr lang="en-US" sz="2001" b="1" dirty="0">
                <a:solidFill>
                  <a:prstClr val="black"/>
                </a:solidFill>
                <a:latin typeface="Segoe UI" panose="020B0502040204020203" pitchFamily="34" charset="0"/>
                <a:cs typeface="Segoe UI" panose="020B0502040204020203" pitchFamily="34" charset="0"/>
              </a:rPr>
              <a:t>04</a:t>
            </a:r>
          </a:p>
        </p:txBody>
      </p:sp>
      <p:cxnSp>
        <p:nvCxnSpPr>
          <p:cNvPr id="59" name="Straight Connector 58">
            <a:extLst>
              <a:ext uri="{FF2B5EF4-FFF2-40B4-BE49-F238E27FC236}">
                <a16:creationId xmlns:a16="http://schemas.microsoft.com/office/drawing/2014/main" id="{EE6A8E20-B8F2-43C0-A2CE-67AC7EFA0B29}"/>
              </a:ext>
            </a:extLst>
          </p:cNvPr>
          <p:cNvCxnSpPr>
            <a:cxnSpLocks/>
          </p:cNvCxnSpPr>
          <p:nvPr/>
        </p:nvCxnSpPr>
        <p:spPr>
          <a:xfrm>
            <a:off x="2632712" y="4093314"/>
            <a:ext cx="1624229" cy="592755"/>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25521"/>
            <a:ext cx="10515600" cy="912729"/>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EDA SQL</a:t>
            </a:r>
          </a:p>
        </p:txBody>
      </p:sp>
      <p:sp>
        <p:nvSpPr>
          <p:cNvPr id="6" name="Content Placeholder 2">
            <a:extLst>
              <a:ext uri="{FF2B5EF4-FFF2-40B4-BE49-F238E27FC236}">
                <a16:creationId xmlns:a16="http://schemas.microsoft.com/office/drawing/2014/main" id="{94C32A02-FCEB-435A-98F1-C83C2518F937}"/>
              </a:ext>
            </a:extLst>
          </p:cNvPr>
          <p:cNvSpPr txBox="1">
            <a:spLocks/>
          </p:cNvSpPr>
          <p:nvPr/>
        </p:nvSpPr>
        <p:spPr>
          <a:xfrm>
            <a:off x="690312" y="1316539"/>
            <a:ext cx="10001791" cy="539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solidFill>
                  <a:schemeClr val="tx1"/>
                </a:solidFill>
                <a:latin typeface="Times New Roman" panose="02020603050405020304" pitchFamily="18" charset="0"/>
                <a:cs typeface="Times New Roman" panose="02020603050405020304" pitchFamily="18" charset="0"/>
              </a:rPr>
              <a:t>Launch sites begin with the string	‘CCA’</a:t>
            </a: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32D8414-ACF9-4993-81E5-69DDF815F15E}"/>
              </a:ext>
            </a:extLst>
          </p:cNvPr>
          <p:cNvPicPr>
            <a:picLocks noChangeAspect="1"/>
          </p:cNvPicPr>
          <p:nvPr/>
        </p:nvPicPr>
        <p:blipFill>
          <a:blip r:embed="rId2"/>
          <a:stretch>
            <a:fillRect/>
          </a:stretch>
        </p:blipFill>
        <p:spPr>
          <a:xfrm>
            <a:off x="1612231" y="2019284"/>
            <a:ext cx="8646695" cy="4050019"/>
          </a:xfrm>
          <a:prstGeom prst="rect">
            <a:avLst/>
          </a:prstGeom>
        </p:spPr>
      </p:pic>
      <p:cxnSp>
        <p:nvCxnSpPr>
          <p:cNvPr id="10" name="Straight Connector 9">
            <a:extLst>
              <a:ext uri="{FF2B5EF4-FFF2-40B4-BE49-F238E27FC236}">
                <a16:creationId xmlns:a16="http://schemas.microsoft.com/office/drawing/2014/main" id="{AFBB39A0-E1F9-4628-BB61-B741FEE5FFF8}"/>
              </a:ext>
            </a:extLst>
          </p:cNvPr>
          <p:cNvCxnSpPr>
            <a:cxnSpLocks/>
          </p:cNvCxnSpPr>
          <p:nvPr/>
        </p:nvCxnSpPr>
        <p:spPr>
          <a:xfrm>
            <a:off x="304800" y="962025"/>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7702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82579" y="229189"/>
            <a:ext cx="10515600" cy="108250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a:t>
            </a:r>
            <a:r>
              <a:rPr lang="en-US" dirty="0"/>
              <a:t> – EDA SQL</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38150" y="1874423"/>
            <a:ext cx="6310203" cy="737937"/>
          </a:xfrm>
        </p:spPr>
        <p:txBody>
          <a:bodyPr>
            <a:normAutofit fontScale="92500" lnSpcReduction="10000"/>
          </a:bodyPr>
          <a:lstStyle/>
          <a:p>
            <a:pPr marL="0" indent="0">
              <a:buNone/>
            </a:pPr>
            <a:r>
              <a:rPr lang="en-US" sz="2600" b="1" dirty="0">
                <a:solidFill>
                  <a:schemeClr val="tx1"/>
                </a:solidFill>
                <a:latin typeface="Times New Roman" panose="02020603050405020304" pitchFamily="18" charset="0"/>
                <a:cs typeface="Times New Roman" panose="02020603050405020304" pitchFamily="18" charset="0"/>
              </a:rPr>
              <a:t>Total payload mass carried by boosters launched by NASA (CRS)</a:t>
            </a:r>
          </a:p>
          <a:p>
            <a:pPr marL="0" indent="0">
              <a:buNone/>
            </a:pPr>
            <a:endParaRPr lang="en-US" sz="2400" dirty="0"/>
          </a:p>
          <a:p>
            <a:pPr marL="0" indent="0">
              <a:buNone/>
            </a:pPr>
            <a:endParaRPr lang="en-US" sz="24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7D7B61FA-3D60-4C87-B58B-4F7F03A25562}"/>
              </a:ext>
            </a:extLst>
          </p:cNvPr>
          <p:cNvPicPr>
            <a:picLocks noChangeAspect="1"/>
          </p:cNvPicPr>
          <p:nvPr/>
        </p:nvPicPr>
        <p:blipFill>
          <a:blip r:embed="rId2"/>
          <a:stretch>
            <a:fillRect/>
          </a:stretch>
        </p:blipFill>
        <p:spPr>
          <a:xfrm>
            <a:off x="544969" y="2858746"/>
            <a:ext cx="5465306" cy="1991202"/>
          </a:xfrm>
          <a:prstGeom prst="rect">
            <a:avLst/>
          </a:prstGeom>
        </p:spPr>
      </p:pic>
      <p:sp>
        <p:nvSpPr>
          <p:cNvPr id="6" name="Content Placeholder 2">
            <a:extLst>
              <a:ext uri="{FF2B5EF4-FFF2-40B4-BE49-F238E27FC236}">
                <a16:creationId xmlns:a16="http://schemas.microsoft.com/office/drawing/2014/main" id="{94C32A02-FCEB-435A-98F1-C83C2518F937}"/>
              </a:ext>
            </a:extLst>
          </p:cNvPr>
          <p:cNvSpPr txBox="1">
            <a:spLocks/>
          </p:cNvSpPr>
          <p:nvPr/>
        </p:nvSpPr>
        <p:spPr>
          <a:xfrm>
            <a:off x="7283848" y="2075997"/>
            <a:ext cx="4723938" cy="7379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buNone/>
            </a:pPr>
            <a:r>
              <a:rPr lang="en-US" b="1" dirty="0">
                <a:solidFill>
                  <a:schemeClr val="tx1"/>
                </a:solidFill>
              </a:rPr>
              <a:t>Average payload mass carried by booster version F9 v1.1</a:t>
            </a:r>
          </a:p>
          <a:p>
            <a:pPr marL="0" indent="0">
              <a:buFont typeface="Arial"/>
              <a:buNone/>
            </a:pPr>
            <a:endParaRPr lang="en-US" sz="2400" dirty="0">
              <a:solidFill>
                <a:schemeClr val="tx1"/>
              </a:solidFill>
            </a:endParaRPr>
          </a:p>
          <a:p>
            <a:pPr marL="0" indent="0">
              <a:buFont typeface="Arial"/>
              <a:buNone/>
            </a:pPr>
            <a:endParaRPr lang="en-US" sz="2400" dirty="0">
              <a:solidFill>
                <a:schemeClr val="tx1"/>
              </a:solidFill>
            </a:endParaRPr>
          </a:p>
          <a:p>
            <a:pPr marL="0" indent="0">
              <a:buFont typeface="Arial"/>
              <a:buNone/>
            </a:pPr>
            <a:endParaRPr lang="en-US" sz="1800" dirty="0">
              <a:solidFill>
                <a:schemeClr val="tx1"/>
              </a:solidFill>
            </a:endParaRPr>
          </a:p>
          <a:p>
            <a:pPr marL="0" indent="0">
              <a:buFont typeface="Arial"/>
              <a:buNone/>
            </a:pPr>
            <a:endParaRPr lang="en-US" sz="1800" dirty="0">
              <a:solidFill>
                <a:schemeClr val="tx1"/>
              </a:solidFill>
            </a:endParaRPr>
          </a:p>
          <a:p>
            <a:pPr marL="0" indent="0">
              <a:buFont typeface="Arial"/>
              <a:buNone/>
            </a:pPr>
            <a:endParaRPr lang="en-US" sz="1800" dirty="0">
              <a:solidFill>
                <a:schemeClr val="tx1"/>
              </a:solidFill>
            </a:endParaRPr>
          </a:p>
          <a:p>
            <a:pPr marL="0" indent="0">
              <a:buFont typeface="Arial"/>
              <a:buNone/>
            </a:pPr>
            <a:endParaRPr lang="en-US" sz="1800" dirty="0">
              <a:solidFill>
                <a:schemeClr val="tx1"/>
              </a:solidFill>
            </a:endParaRPr>
          </a:p>
          <a:p>
            <a:pPr marL="0" indent="0">
              <a:buFont typeface="Arial"/>
              <a:buNone/>
            </a:pPr>
            <a:endParaRPr lang="en-US" sz="1800" dirty="0">
              <a:solidFill>
                <a:schemeClr val="tx1"/>
              </a:solidFill>
            </a:endParaRPr>
          </a:p>
          <a:p>
            <a:pPr marL="0" indent="0">
              <a:buFont typeface="Arial"/>
              <a:buNone/>
            </a:pPr>
            <a:endParaRPr lang="en-US" sz="1800" dirty="0">
              <a:solidFill>
                <a:schemeClr val="tx1"/>
              </a:solidFill>
            </a:endParaRPr>
          </a:p>
          <a:p>
            <a:pPr marL="0" indent="0">
              <a:buFont typeface="Arial"/>
              <a:buNone/>
            </a:pPr>
            <a:endParaRPr lang="en-US" sz="1800" dirty="0">
              <a:solidFill>
                <a:schemeClr val="tx1"/>
              </a:solidFill>
            </a:endParaRPr>
          </a:p>
          <a:p>
            <a:pPr marL="0" indent="0">
              <a:buFont typeface="Arial"/>
              <a:buNone/>
            </a:pPr>
            <a:endParaRPr lang="en-US" sz="1800" dirty="0">
              <a:solidFill>
                <a:schemeClr val="tx1"/>
              </a:solidFill>
            </a:endParaRPr>
          </a:p>
        </p:txBody>
      </p:sp>
      <p:pic>
        <p:nvPicPr>
          <p:cNvPr id="5" name="Picture 4">
            <a:extLst>
              <a:ext uri="{FF2B5EF4-FFF2-40B4-BE49-F238E27FC236}">
                <a16:creationId xmlns:a16="http://schemas.microsoft.com/office/drawing/2014/main" id="{D2038D37-7CCE-4613-AD02-EFA1C73A9218}"/>
              </a:ext>
            </a:extLst>
          </p:cNvPr>
          <p:cNvPicPr>
            <a:picLocks noChangeAspect="1"/>
          </p:cNvPicPr>
          <p:nvPr/>
        </p:nvPicPr>
        <p:blipFill>
          <a:blip r:embed="rId3"/>
          <a:stretch>
            <a:fillRect/>
          </a:stretch>
        </p:blipFill>
        <p:spPr>
          <a:xfrm>
            <a:off x="7030954" y="2933693"/>
            <a:ext cx="5084846" cy="1688909"/>
          </a:xfrm>
          <a:prstGeom prst="rect">
            <a:avLst/>
          </a:prstGeom>
        </p:spPr>
      </p:pic>
      <p:cxnSp>
        <p:nvCxnSpPr>
          <p:cNvPr id="8" name="Straight Connector 7">
            <a:extLst>
              <a:ext uri="{FF2B5EF4-FFF2-40B4-BE49-F238E27FC236}">
                <a16:creationId xmlns:a16="http://schemas.microsoft.com/office/drawing/2014/main" id="{D4B7FF56-DEA7-4E19-91C8-DA520FC44EE5}"/>
              </a:ext>
            </a:extLst>
          </p:cNvPr>
          <p:cNvCxnSpPr/>
          <p:nvPr/>
        </p:nvCxnSpPr>
        <p:spPr>
          <a:xfrm flipV="1">
            <a:off x="304800" y="895350"/>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504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938" y="262495"/>
            <a:ext cx="10515600" cy="108250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EDA SQL</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395397" y="2003844"/>
            <a:ext cx="6310203" cy="737937"/>
          </a:xfrm>
        </p:spPr>
        <p:txBody>
          <a:bodyPr>
            <a:norm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First successful ground landing date</a:t>
            </a: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D7B61FA-3D60-4C87-B58B-4F7F03A25562}"/>
              </a:ext>
            </a:extLst>
          </p:cNvPr>
          <p:cNvPicPr>
            <a:picLocks noChangeAspect="1"/>
          </p:cNvPicPr>
          <p:nvPr/>
        </p:nvPicPr>
        <p:blipFill>
          <a:blip r:embed="rId2"/>
          <a:stretch>
            <a:fillRect/>
          </a:stretch>
        </p:blipFill>
        <p:spPr>
          <a:xfrm>
            <a:off x="304800" y="2741781"/>
            <a:ext cx="5550569" cy="1255485"/>
          </a:xfrm>
          <a:prstGeom prst="rect">
            <a:avLst/>
          </a:prstGeom>
        </p:spPr>
      </p:pic>
      <p:sp>
        <p:nvSpPr>
          <p:cNvPr id="6" name="Content Placeholder 2">
            <a:extLst>
              <a:ext uri="{FF2B5EF4-FFF2-40B4-BE49-F238E27FC236}">
                <a16:creationId xmlns:a16="http://schemas.microsoft.com/office/drawing/2014/main" id="{94C32A02-FCEB-435A-98F1-C83C2518F937}"/>
              </a:ext>
            </a:extLst>
          </p:cNvPr>
          <p:cNvSpPr txBox="1">
            <a:spLocks/>
          </p:cNvSpPr>
          <p:nvPr/>
        </p:nvSpPr>
        <p:spPr>
          <a:xfrm>
            <a:off x="6657474" y="1780096"/>
            <a:ext cx="5534526" cy="862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buNone/>
            </a:pPr>
            <a:r>
              <a:rPr lang="en-US" sz="2400" b="1" dirty="0">
                <a:solidFill>
                  <a:schemeClr val="tx1"/>
                </a:solidFill>
                <a:latin typeface="Times New Roman" panose="02020603050405020304" pitchFamily="18" charset="0"/>
                <a:cs typeface="Times New Roman" panose="02020603050405020304" pitchFamily="18" charset="0"/>
              </a:rPr>
              <a:t>Successful drone ship landing with payload between 4000 and 6000</a:t>
            </a: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 typeface="Arial"/>
              <a:buNone/>
            </a:pP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98FE31E-C1FF-49C7-8266-B8EB34123308}"/>
              </a:ext>
            </a:extLst>
          </p:cNvPr>
          <p:cNvPicPr>
            <a:picLocks noChangeAspect="1"/>
          </p:cNvPicPr>
          <p:nvPr/>
        </p:nvPicPr>
        <p:blipFill>
          <a:blip r:embed="rId3"/>
          <a:stretch>
            <a:fillRect/>
          </a:stretch>
        </p:blipFill>
        <p:spPr>
          <a:xfrm>
            <a:off x="6398293" y="2965529"/>
            <a:ext cx="5534526" cy="2590800"/>
          </a:xfrm>
          <a:prstGeom prst="rect">
            <a:avLst/>
          </a:prstGeom>
        </p:spPr>
      </p:pic>
      <p:cxnSp>
        <p:nvCxnSpPr>
          <p:cNvPr id="8" name="Straight Connector 7">
            <a:extLst>
              <a:ext uri="{FF2B5EF4-FFF2-40B4-BE49-F238E27FC236}">
                <a16:creationId xmlns:a16="http://schemas.microsoft.com/office/drawing/2014/main" id="{39B97D06-275E-48B7-93D9-D9CCC28D3D7B}"/>
              </a:ext>
            </a:extLst>
          </p:cNvPr>
          <p:cNvCxnSpPr>
            <a:cxnSpLocks/>
          </p:cNvCxnSpPr>
          <p:nvPr/>
        </p:nvCxnSpPr>
        <p:spPr>
          <a:xfrm>
            <a:off x="304800" y="962025"/>
            <a:ext cx="11628019"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5243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247568"/>
            <a:ext cx="10515600" cy="108250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a:t>
            </a:r>
            <a:r>
              <a:rPr lang="en-US" dirty="0"/>
              <a:t> – EDA SQL</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724886" y="1549429"/>
            <a:ext cx="8299425" cy="518522"/>
          </a:xfrm>
        </p:spPr>
        <p:txBody>
          <a:bodyPr>
            <a:normAutofit/>
          </a:bodyPr>
          <a:lstStyle/>
          <a:p>
            <a:pPr marL="0" indent="0">
              <a:buNone/>
            </a:pPr>
            <a:r>
              <a:rPr lang="en-US" sz="2600" b="1" dirty="0">
                <a:solidFill>
                  <a:schemeClr val="tx1"/>
                </a:solidFill>
                <a:latin typeface="Times New Roman" panose="02020603050405020304" pitchFamily="18" charset="0"/>
                <a:cs typeface="Times New Roman" panose="02020603050405020304" pitchFamily="18" charset="0"/>
              </a:rPr>
              <a:t>Total number of successful and failure mission outcomes</a:t>
            </a: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D7B61FA-3D60-4C87-B58B-4F7F03A25562}"/>
              </a:ext>
            </a:extLst>
          </p:cNvPr>
          <p:cNvPicPr>
            <a:picLocks noChangeAspect="1"/>
          </p:cNvPicPr>
          <p:nvPr/>
        </p:nvPicPr>
        <p:blipFill>
          <a:blip r:embed="rId2"/>
          <a:stretch>
            <a:fillRect/>
          </a:stretch>
        </p:blipFill>
        <p:spPr>
          <a:xfrm>
            <a:off x="2005264" y="2287304"/>
            <a:ext cx="7491662" cy="3176407"/>
          </a:xfrm>
          <a:prstGeom prst="rect">
            <a:avLst/>
          </a:prstGeom>
        </p:spPr>
      </p:pic>
      <p:cxnSp>
        <p:nvCxnSpPr>
          <p:cNvPr id="8" name="Straight Connector 7">
            <a:extLst>
              <a:ext uri="{FF2B5EF4-FFF2-40B4-BE49-F238E27FC236}">
                <a16:creationId xmlns:a16="http://schemas.microsoft.com/office/drawing/2014/main" id="{53A8D81B-1665-4BF7-9251-DBA58FB54443}"/>
              </a:ext>
            </a:extLst>
          </p:cNvPr>
          <p:cNvCxnSpPr>
            <a:cxnSpLocks/>
          </p:cNvCxnSpPr>
          <p:nvPr/>
        </p:nvCxnSpPr>
        <p:spPr>
          <a:xfrm>
            <a:off x="304800" y="952500"/>
            <a:ext cx="11620500"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9727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938" y="248799"/>
            <a:ext cx="10515600" cy="108250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EDA SQL</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913938" y="1418923"/>
            <a:ext cx="11053473" cy="737937"/>
          </a:xfrm>
        </p:spPr>
        <p:txBody>
          <a:bodyPr>
            <a:norm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Boosters carried maximum payload mass</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D7B61FA-3D60-4C87-B58B-4F7F03A25562}"/>
              </a:ext>
            </a:extLst>
          </p:cNvPr>
          <p:cNvPicPr>
            <a:picLocks noChangeAspect="1"/>
          </p:cNvPicPr>
          <p:nvPr/>
        </p:nvPicPr>
        <p:blipFill>
          <a:blip r:embed="rId2"/>
          <a:stretch>
            <a:fillRect/>
          </a:stretch>
        </p:blipFill>
        <p:spPr>
          <a:xfrm>
            <a:off x="1698999" y="1940593"/>
            <a:ext cx="7443536" cy="4107864"/>
          </a:xfrm>
          <a:prstGeom prst="rect">
            <a:avLst/>
          </a:prstGeom>
        </p:spPr>
      </p:pic>
      <p:cxnSp>
        <p:nvCxnSpPr>
          <p:cNvPr id="5" name="Straight Connector 4">
            <a:extLst>
              <a:ext uri="{FF2B5EF4-FFF2-40B4-BE49-F238E27FC236}">
                <a16:creationId xmlns:a16="http://schemas.microsoft.com/office/drawing/2014/main" id="{A45D7396-FD4D-42B2-93C9-6B7BC034F31F}"/>
              </a:ext>
            </a:extLst>
          </p:cNvPr>
          <p:cNvCxnSpPr>
            <a:cxnSpLocks/>
          </p:cNvCxnSpPr>
          <p:nvPr/>
        </p:nvCxnSpPr>
        <p:spPr>
          <a:xfrm>
            <a:off x="304800" y="962025"/>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1407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199" y="234368"/>
            <a:ext cx="10515600" cy="108250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EDA SQL</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69263" y="1673148"/>
            <a:ext cx="11622737" cy="737937"/>
          </a:xfrm>
        </p:spPr>
        <p:txBody>
          <a:bodyPr>
            <a:normAutofit/>
          </a:bodyPr>
          <a:lstStyle/>
          <a:p>
            <a:pPr marL="0" indent="0">
              <a:buNone/>
            </a:pPr>
            <a:r>
              <a:rPr lang="en-US" sz="3200" b="1" dirty="0">
                <a:solidFill>
                  <a:schemeClr val="tx1"/>
                </a:solidFill>
                <a:latin typeface="Times New Roman" panose="02020603050405020304" pitchFamily="18" charset="0"/>
                <a:cs typeface="Times New Roman" panose="02020603050405020304" pitchFamily="18" charset="0"/>
              </a:rPr>
              <a:t>2015 launch records</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D7B61FA-3D60-4C87-B58B-4F7F03A25562}"/>
              </a:ext>
            </a:extLst>
          </p:cNvPr>
          <p:cNvPicPr>
            <a:picLocks noChangeAspect="1"/>
          </p:cNvPicPr>
          <p:nvPr/>
        </p:nvPicPr>
        <p:blipFill>
          <a:blip r:embed="rId2"/>
          <a:stretch>
            <a:fillRect/>
          </a:stretch>
        </p:blipFill>
        <p:spPr>
          <a:xfrm>
            <a:off x="1301026" y="2411085"/>
            <a:ext cx="9589947" cy="2945479"/>
          </a:xfrm>
          <a:prstGeom prst="rect">
            <a:avLst/>
          </a:prstGeom>
        </p:spPr>
      </p:pic>
      <p:cxnSp>
        <p:nvCxnSpPr>
          <p:cNvPr id="5" name="Straight Connector 4">
            <a:extLst>
              <a:ext uri="{FF2B5EF4-FFF2-40B4-BE49-F238E27FC236}">
                <a16:creationId xmlns:a16="http://schemas.microsoft.com/office/drawing/2014/main" id="{53C81C79-A2BE-48F4-B892-24388E6FE6C5}"/>
              </a:ext>
            </a:extLst>
          </p:cNvPr>
          <p:cNvCxnSpPr/>
          <p:nvPr/>
        </p:nvCxnSpPr>
        <p:spPr>
          <a:xfrm flipV="1">
            <a:off x="304800" y="923925"/>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4315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938" y="266699"/>
            <a:ext cx="10515600" cy="1014205"/>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EDA SQL</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69263" y="1444873"/>
            <a:ext cx="11622737" cy="721896"/>
          </a:xfrm>
        </p:spPr>
        <p:txBody>
          <a:bodyPr>
            <a:normAutofit/>
          </a:bodyPr>
          <a:lstStyle/>
          <a:p>
            <a:pPr marL="0" indent="0">
              <a:buNone/>
            </a:pPr>
            <a:r>
              <a:rPr lang="en-US" b="1" dirty="0">
                <a:solidFill>
                  <a:schemeClr val="tx1"/>
                </a:solidFill>
                <a:latin typeface="Times New Roman" panose="02020603050405020304" pitchFamily="18" charset="0"/>
                <a:cs typeface="Times New Roman" panose="02020603050405020304" pitchFamily="18" charset="0"/>
              </a:rPr>
              <a:t>Rank success count between 2010-06-04 and 2017-03-20</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D7B61FA-3D60-4C87-B58B-4F7F03A25562}"/>
              </a:ext>
            </a:extLst>
          </p:cNvPr>
          <p:cNvPicPr>
            <a:picLocks noChangeAspect="1"/>
          </p:cNvPicPr>
          <p:nvPr/>
        </p:nvPicPr>
        <p:blipFill>
          <a:blip r:embed="rId2"/>
          <a:stretch>
            <a:fillRect/>
          </a:stretch>
        </p:blipFill>
        <p:spPr>
          <a:xfrm>
            <a:off x="1991226" y="1974683"/>
            <a:ext cx="7876673" cy="3978442"/>
          </a:xfrm>
          <a:prstGeom prst="rect">
            <a:avLst/>
          </a:prstGeom>
        </p:spPr>
      </p:pic>
      <p:cxnSp>
        <p:nvCxnSpPr>
          <p:cNvPr id="5" name="Straight Connector 4">
            <a:extLst>
              <a:ext uri="{FF2B5EF4-FFF2-40B4-BE49-F238E27FC236}">
                <a16:creationId xmlns:a16="http://schemas.microsoft.com/office/drawing/2014/main" id="{241C9C07-E9E0-4B25-80B8-0CA3940C465C}"/>
              </a:ext>
            </a:extLst>
          </p:cNvPr>
          <p:cNvCxnSpPr>
            <a:cxnSpLocks/>
          </p:cNvCxnSpPr>
          <p:nvPr/>
        </p:nvCxnSpPr>
        <p:spPr>
          <a:xfrm flipV="1">
            <a:off x="304800" y="923925"/>
            <a:ext cx="11553825" cy="381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83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009188" y="263622"/>
            <a:ext cx="10515600" cy="101272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Interactive map with Folium</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0" y="1294899"/>
            <a:ext cx="11622737" cy="721896"/>
          </a:xfrm>
        </p:spPr>
        <p:txBody>
          <a:bodyPr>
            <a:normAutofit/>
          </a:bodyPr>
          <a:lstStyle/>
          <a:p>
            <a:pPr marL="0" indent="0" algn="ctr">
              <a:buNone/>
            </a:pPr>
            <a:r>
              <a:rPr lang="en-US" b="1" dirty="0">
                <a:solidFill>
                  <a:schemeClr val="tx1"/>
                </a:solidFill>
                <a:latin typeface="Times New Roman" panose="02020603050405020304" pitchFamily="18" charset="0"/>
                <a:cs typeface="Times New Roman" panose="02020603050405020304" pitchFamily="18" charset="0"/>
              </a:rPr>
              <a:t>All launch sites on a map</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D7B61FA-3D60-4C87-B58B-4F7F03A25562}"/>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443789" y="1760120"/>
            <a:ext cx="8869221" cy="4154905"/>
          </a:xfrm>
          <a:prstGeom prst="rect">
            <a:avLst/>
          </a:prstGeom>
        </p:spPr>
      </p:pic>
      <p:sp>
        <p:nvSpPr>
          <p:cNvPr id="5" name="TextBox 4">
            <a:extLst>
              <a:ext uri="{FF2B5EF4-FFF2-40B4-BE49-F238E27FC236}">
                <a16:creationId xmlns:a16="http://schemas.microsoft.com/office/drawing/2014/main" id="{EBA1A671-EAD3-4BEA-B42A-CB20A36B3105}"/>
              </a:ext>
            </a:extLst>
          </p:cNvPr>
          <p:cNvSpPr txBox="1"/>
          <p:nvPr/>
        </p:nvSpPr>
        <p:spPr>
          <a:xfrm>
            <a:off x="1443789" y="5172324"/>
            <a:ext cx="10250906" cy="830997"/>
          </a:xfrm>
          <a:prstGeom prst="rect">
            <a:avLst/>
          </a:prstGeom>
          <a:noFill/>
        </p:spPr>
        <p:txBody>
          <a:bodyPr wrap="square" rtlCol="0">
            <a:spAutoFit/>
          </a:bodyPr>
          <a:lstStyle/>
          <a:p>
            <a:pPr algn="just"/>
            <a:r>
              <a:rPr lang="en-US" sz="2400" dirty="0"/>
              <a:t>   From the map, we can see that The SpaceX launch sites are in the USA,</a:t>
            </a:r>
          </a:p>
          <a:p>
            <a:pPr algn="just"/>
            <a:r>
              <a:rPr lang="en-US" sz="2400" dirty="0"/>
              <a:t>         California and Florida.</a:t>
            </a:r>
          </a:p>
        </p:txBody>
      </p:sp>
      <p:cxnSp>
        <p:nvCxnSpPr>
          <p:cNvPr id="6" name="Straight Connector 5">
            <a:extLst>
              <a:ext uri="{FF2B5EF4-FFF2-40B4-BE49-F238E27FC236}">
                <a16:creationId xmlns:a16="http://schemas.microsoft.com/office/drawing/2014/main" id="{D9D6D863-1FC6-4128-A627-509C9B408C2C}"/>
              </a:ext>
            </a:extLst>
          </p:cNvPr>
          <p:cNvCxnSpPr>
            <a:cxnSpLocks/>
          </p:cNvCxnSpPr>
          <p:nvPr/>
        </p:nvCxnSpPr>
        <p:spPr>
          <a:xfrm>
            <a:off x="304800" y="952500"/>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6925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938" y="242142"/>
            <a:ext cx="10515600" cy="108250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Interactive map with Folium</a:t>
            </a:r>
          </a:p>
        </p:txBody>
      </p:sp>
      <p:pic>
        <p:nvPicPr>
          <p:cNvPr id="4" name="Picture 3">
            <a:extLst>
              <a:ext uri="{FF2B5EF4-FFF2-40B4-BE49-F238E27FC236}">
                <a16:creationId xmlns:a16="http://schemas.microsoft.com/office/drawing/2014/main" id="{7D7B61FA-3D60-4C87-B58B-4F7F03A25562}"/>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6581736" y="2296042"/>
            <a:ext cx="5325632" cy="3759273"/>
          </a:xfrm>
          <a:prstGeom prst="rect">
            <a:avLst/>
          </a:prstGeom>
        </p:spPr>
      </p:pic>
      <p:sp>
        <p:nvSpPr>
          <p:cNvPr id="5" name="TextBox 4">
            <a:extLst>
              <a:ext uri="{FF2B5EF4-FFF2-40B4-BE49-F238E27FC236}">
                <a16:creationId xmlns:a16="http://schemas.microsoft.com/office/drawing/2014/main" id="{EBA1A671-EAD3-4BEA-B42A-CB20A36B3105}"/>
              </a:ext>
            </a:extLst>
          </p:cNvPr>
          <p:cNvSpPr txBox="1"/>
          <p:nvPr/>
        </p:nvSpPr>
        <p:spPr>
          <a:xfrm>
            <a:off x="102210" y="2682321"/>
            <a:ext cx="7122695" cy="149335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400" dirty="0"/>
              <a:t>   </a:t>
            </a:r>
            <a:r>
              <a:rPr lang="en-US" sz="3200" b="1" dirty="0">
                <a:solidFill>
                  <a:srgbClr val="00B050"/>
                </a:solidFill>
              </a:rPr>
              <a:t>Green Marker </a:t>
            </a:r>
            <a:r>
              <a:rPr lang="en-US" sz="2400" dirty="0"/>
              <a:t>indicate Successful Launch</a:t>
            </a:r>
          </a:p>
          <a:p>
            <a:pPr marL="457200" indent="-457200" algn="just">
              <a:lnSpc>
                <a:spcPct val="150000"/>
              </a:lnSpc>
              <a:buFont typeface="Wingdings" panose="05000000000000000000" pitchFamily="2" charset="2"/>
              <a:buChar char="§"/>
            </a:pPr>
            <a:r>
              <a:rPr lang="en-US" sz="2800" b="1" dirty="0"/>
              <a:t> </a:t>
            </a:r>
            <a:r>
              <a:rPr lang="en-US" sz="2800" b="1" dirty="0">
                <a:solidFill>
                  <a:srgbClr val="FF0000"/>
                </a:solidFill>
              </a:rPr>
              <a:t>  </a:t>
            </a:r>
            <a:r>
              <a:rPr lang="en-US" sz="3200" b="1" dirty="0">
                <a:solidFill>
                  <a:srgbClr val="FF0000"/>
                </a:solidFill>
              </a:rPr>
              <a:t>Red Marker </a:t>
            </a:r>
            <a:r>
              <a:rPr lang="en-US" sz="2400" dirty="0"/>
              <a:t>indicate Failed Launch</a:t>
            </a:r>
            <a:endParaRPr lang="en-US" sz="2800" dirty="0"/>
          </a:p>
        </p:txBody>
      </p:sp>
      <p:sp>
        <p:nvSpPr>
          <p:cNvPr id="6" name="Content Placeholder 2">
            <a:extLst>
              <a:ext uri="{FF2B5EF4-FFF2-40B4-BE49-F238E27FC236}">
                <a16:creationId xmlns:a16="http://schemas.microsoft.com/office/drawing/2014/main" id="{50810E03-1930-4E1D-BD39-98944519BF2D}"/>
              </a:ext>
            </a:extLst>
          </p:cNvPr>
          <p:cNvSpPr txBox="1">
            <a:spLocks/>
          </p:cNvSpPr>
          <p:nvPr/>
        </p:nvSpPr>
        <p:spPr>
          <a:xfrm>
            <a:off x="0" y="1367354"/>
            <a:ext cx="11622737" cy="721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b="1" dirty="0">
                <a:solidFill>
                  <a:schemeClr val="tx1"/>
                </a:solidFill>
                <a:latin typeface="Times New Roman" panose="02020603050405020304" pitchFamily="18" charset="0"/>
                <a:cs typeface="Times New Roman" panose="02020603050405020304" pitchFamily="18" charset="0"/>
              </a:rPr>
              <a:t>Color-labeled launch records on the map</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E08DE840-6CD8-42DF-A99C-46F1D75A62B9}"/>
              </a:ext>
            </a:extLst>
          </p:cNvPr>
          <p:cNvCxnSpPr/>
          <p:nvPr/>
        </p:nvCxnSpPr>
        <p:spPr>
          <a:xfrm flipV="1">
            <a:off x="638175" y="923925"/>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5376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938" y="244449"/>
            <a:ext cx="10515600" cy="1003326"/>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Interactive map with Folium</a:t>
            </a:r>
          </a:p>
        </p:txBody>
      </p:sp>
      <p:pic>
        <p:nvPicPr>
          <p:cNvPr id="4" name="Picture 3">
            <a:extLst>
              <a:ext uri="{FF2B5EF4-FFF2-40B4-BE49-F238E27FC236}">
                <a16:creationId xmlns:a16="http://schemas.microsoft.com/office/drawing/2014/main" id="{7D7B61FA-3D60-4C87-B58B-4F7F03A25562}"/>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2081344" y="1903293"/>
            <a:ext cx="8598569" cy="3749908"/>
          </a:xfrm>
          <a:prstGeom prst="rect">
            <a:avLst/>
          </a:prstGeom>
        </p:spPr>
      </p:pic>
      <p:sp>
        <p:nvSpPr>
          <p:cNvPr id="6" name="Content Placeholder 2">
            <a:extLst>
              <a:ext uri="{FF2B5EF4-FFF2-40B4-BE49-F238E27FC236}">
                <a16:creationId xmlns:a16="http://schemas.microsoft.com/office/drawing/2014/main" id="{49C7ED52-5D44-45AE-8C55-D6DA8235D706}"/>
              </a:ext>
            </a:extLst>
          </p:cNvPr>
          <p:cNvSpPr txBox="1">
            <a:spLocks/>
          </p:cNvSpPr>
          <p:nvPr/>
        </p:nvSpPr>
        <p:spPr>
          <a:xfrm>
            <a:off x="569263" y="1329663"/>
            <a:ext cx="11622737" cy="721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b="1" dirty="0">
                <a:solidFill>
                  <a:schemeClr val="tx1"/>
                </a:solidFill>
                <a:latin typeface="Times New Roman" panose="02020603050405020304" pitchFamily="18" charset="0"/>
                <a:cs typeface="Times New Roman" panose="02020603050405020304" pitchFamily="18" charset="0"/>
              </a:rPr>
              <a:t>Distance from the launch site KSC LC-39A to its proximities</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E8512EF0-CB78-454D-B102-AF288B6F2CAF}"/>
              </a:ext>
            </a:extLst>
          </p:cNvPr>
          <p:cNvCxnSpPr>
            <a:cxnSpLocks/>
          </p:cNvCxnSpPr>
          <p:nvPr/>
        </p:nvCxnSpPr>
        <p:spPr>
          <a:xfrm flipV="1">
            <a:off x="319087" y="909492"/>
            <a:ext cx="11553825" cy="21504"/>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906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81576" y="85890"/>
            <a:ext cx="8565109" cy="1325563"/>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76326" y="1147759"/>
            <a:ext cx="10696574" cy="5405441"/>
          </a:xfrm>
        </p:spPr>
        <p:txBody>
          <a:bodyPr>
            <a:normAutofit/>
          </a:bodyPr>
          <a:lstStyle/>
          <a:p>
            <a:pPr>
              <a:buFont typeface="Wingdings" panose="05000000000000000000" pitchFamily="2" charset="2"/>
              <a:buChar char="v"/>
            </a:pPr>
            <a:r>
              <a:rPr lang="en-US" sz="1600"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Methodologies</a:t>
            </a:r>
          </a:p>
          <a:p>
            <a:pPr lvl="1">
              <a:lnSpc>
                <a:spcPts val="2280"/>
              </a:lnSpc>
            </a:pPr>
            <a:r>
              <a:rPr lang="en-US" sz="1600" dirty="0">
                <a:solidFill>
                  <a:schemeClr val="tx1"/>
                </a:solidFill>
                <a:latin typeface="Times New Roman" panose="02020603050405020304" pitchFamily="18" charset="0"/>
                <a:cs typeface="Times New Roman" panose="02020603050405020304" pitchFamily="18" charset="0"/>
              </a:rPr>
              <a:t>Data collection</a:t>
            </a:r>
          </a:p>
          <a:p>
            <a:pPr lvl="1">
              <a:lnSpc>
                <a:spcPts val="2280"/>
              </a:lnSpc>
            </a:pPr>
            <a:r>
              <a:rPr lang="en-US" sz="1600" dirty="0">
                <a:solidFill>
                  <a:schemeClr val="tx1"/>
                </a:solidFill>
                <a:latin typeface="Times New Roman" panose="02020603050405020304" pitchFamily="18" charset="0"/>
                <a:cs typeface="Times New Roman" panose="02020603050405020304" pitchFamily="18" charset="0"/>
              </a:rPr>
              <a:t>Data wrangling</a:t>
            </a:r>
          </a:p>
          <a:p>
            <a:pPr lvl="1">
              <a:lnSpc>
                <a:spcPts val="2280"/>
              </a:lnSpc>
            </a:pPr>
            <a:r>
              <a:rPr lang="en-US" sz="1600" dirty="0">
                <a:solidFill>
                  <a:schemeClr val="tx1"/>
                </a:solidFill>
                <a:latin typeface="Times New Roman" panose="02020603050405020304" pitchFamily="18" charset="0"/>
                <a:cs typeface="Times New Roman" panose="02020603050405020304" pitchFamily="18" charset="0"/>
              </a:rPr>
              <a:t>Exploratory data analysis with data visualization </a:t>
            </a:r>
          </a:p>
          <a:p>
            <a:pPr lvl="1">
              <a:lnSpc>
                <a:spcPts val="2280"/>
              </a:lnSpc>
            </a:pPr>
            <a:r>
              <a:rPr lang="en-US" sz="1600" dirty="0">
                <a:solidFill>
                  <a:schemeClr val="tx1"/>
                </a:solidFill>
                <a:latin typeface="Times New Roman" panose="02020603050405020304" pitchFamily="18" charset="0"/>
                <a:cs typeface="Times New Roman" panose="02020603050405020304" pitchFamily="18" charset="0"/>
              </a:rPr>
              <a:t>Exploratory data analysis with SQL</a:t>
            </a:r>
          </a:p>
          <a:p>
            <a:pPr lvl="1">
              <a:lnSpc>
                <a:spcPts val="2280"/>
              </a:lnSpc>
            </a:pPr>
            <a:r>
              <a:rPr lang="en-US" sz="1600" dirty="0">
                <a:solidFill>
                  <a:schemeClr val="tx1"/>
                </a:solidFill>
                <a:latin typeface="Times New Roman" panose="02020603050405020304" pitchFamily="18" charset="0"/>
                <a:cs typeface="Times New Roman" panose="02020603050405020304" pitchFamily="18" charset="0"/>
              </a:rPr>
              <a:t>Building an interactive map with Folium</a:t>
            </a:r>
          </a:p>
          <a:p>
            <a:pPr lvl="1">
              <a:lnSpc>
                <a:spcPts val="2280"/>
              </a:lnSpc>
            </a:pPr>
            <a:r>
              <a:rPr lang="en-US" sz="1600" dirty="0">
                <a:solidFill>
                  <a:schemeClr val="tx1"/>
                </a:solidFill>
                <a:latin typeface="Times New Roman" panose="02020603050405020304" pitchFamily="18" charset="0"/>
                <a:cs typeface="Times New Roman" panose="02020603050405020304" pitchFamily="18" charset="0"/>
              </a:rPr>
              <a:t>Building a dashboard with </a:t>
            </a:r>
            <a:r>
              <a:rPr lang="en-US" sz="1600" dirty="0" err="1">
                <a:solidFill>
                  <a:schemeClr val="tx1"/>
                </a:solidFill>
                <a:latin typeface="Times New Roman" panose="02020603050405020304" pitchFamily="18" charset="0"/>
                <a:cs typeface="Times New Roman" panose="02020603050405020304" pitchFamily="18" charset="0"/>
              </a:rPr>
              <a:t>Plotly</a:t>
            </a:r>
            <a:r>
              <a:rPr lang="en-US" sz="1600" dirty="0">
                <a:solidFill>
                  <a:schemeClr val="tx1"/>
                </a:solidFill>
                <a:latin typeface="Times New Roman" panose="02020603050405020304" pitchFamily="18" charset="0"/>
                <a:cs typeface="Times New Roman" panose="02020603050405020304" pitchFamily="18" charset="0"/>
              </a:rPr>
              <a:t> Dash</a:t>
            </a:r>
          </a:p>
          <a:p>
            <a:pPr lvl="1">
              <a:lnSpc>
                <a:spcPts val="2280"/>
              </a:lnSpc>
            </a:pPr>
            <a:r>
              <a:rPr lang="en-US" sz="1600" dirty="0">
                <a:solidFill>
                  <a:schemeClr val="tx1"/>
                </a:solidFill>
                <a:latin typeface="Times New Roman" panose="02020603050405020304" pitchFamily="18" charset="0"/>
                <a:cs typeface="Times New Roman" panose="02020603050405020304" pitchFamily="18" charset="0"/>
              </a:rPr>
              <a:t>Predictive analysis (Classification)</a:t>
            </a:r>
          </a:p>
          <a:p>
            <a:pPr>
              <a:buFont typeface="Wingdings" panose="05000000000000000000" pitchFamily="2" charset="2"/>
              <a:buChar char="v"/>
            </a:pPr>
            <a:r>
              <a:rPr lang="en-US" sz="1600"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Results</a:t>
            </a:r>
          </a:p>
          <a:p>
            <a:pPr lvl="1" algn="just">
              <a:lnSpc>
                <a:spcPts val="2300"/>
              </a:lnSpc>
              <a:spcAft>
                <a:spcPts val="600"/>
              </a:spcAft>
            </a:pPr>
            <a:r>
              <a:rPr lang="en-US" sz="1600" dirty="0">
                <a:solidFill>
                  <a:schemeClr val="tx1"/>
                </a:solidFill>
                <a:latin typeface="Times New Roman" panose="02020603050405020304" pitchFamily="18" charset="0"/>
                <a:cs typeface="Times New Roman" panose="02020603050405020304" pitchFamily="18" charset="0"/>
              </a:rPr>
              <a:t>Exploratory data analysis results</a:t>
            </a:r>
          </a:p>
          <a:p>
            <a:pPr lvl="1" algn="just">
              <a:lnSpc>
                <a:spcPts val="2300"/>
              </a:lnSpc>
              <a:spcAft>
                <a:spcPts val="600"/>
              </a:spcAft>
            </a:pPr>
            <a:r>
              <a:rPr lang="en-US" sz="1600" dirty="0">
                <a:solidFill>
                  <a:schemeClr val="tx1"/>
                </a:solidFill>
                <a:latin typeface="Times New Roman" panose="02020603050405020304" pitchFamily="18" charset="0"/>
                <a:cs typeface="Times New Roman" panose="02020603050405020304" pitchFamily="18" charset="0"/>
              </a:rPr>
              <a:t>Interactive data visualization results</a:t>
            </a:r>
          </a:p>
          <a:p>
            <a:pPr lvl="1" algn="just">
              <a:lnSpc>
                <a:spcPts val="2300"/>
              </a:lnSpc>
              <a:spcAft>
                <a:spcPts val="600"/>
              </a:spcAft>
            </a:pPr>
            <a:r>
              <a:rPr lang="en-US" sz="1600" dirty="0">
                <a:solidFill>
                  <a:schemeClr val="tx1"/>
                </a:solidFill>
                <a:latin typeface="Times New Roman" panose="02020603050405020304" pitchFamily="18" charset="0"/>
                <a:cs typeface="Times New Roman" panose="02020603050405020304" pitchFamily="18" charset="0"/>
              </a:rPr>
              <a:t>Predictive analysis results</a:t>
            </a:r>
          </a:p>
          <a:p>
            <a:pPr>
              <a:buFont typeface="Wingdings" panose="05000000000000000000" pitchFamily="2" charset="2"/>
              <a:buChar char="v"/>
            </a:pPr>
            <a:r>
              <a:rPr lang="en-US" sz="1600"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Times New Roman" panose="02020603050405020304" pitchFamily="18" charset="0"/>
                <a:cs typeface="Times New Roman" panose="02020603050405020304" pitchFamily="18" charset="0"/>
              </a:rPr>
              <a:t>Conclusion</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5EC5441-3E1F-408C-A03A-621FF09F6C58}"/>
              </a:ext>
            </a:extLst>
          </p:cNvPr>
          <p:cNvCxnSpPr/>
          <p:nvPr/>
        </p:nvCxnSpPr>
        <p:spPr>
          <a:xfrm flipV="1">
            <a:off x="304800" y="885825"/>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74558" y="228600"/>
            <a:ext cx="10515600" cy="1118685"/>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Build a Dashboard with </a:t>
            </a:r>
            <a:r>
              <a:rPr lang="en-US" sz="3600" dirty="0" err="1">
                <a:latin typeface="Times New Roman" panose="02020603050405020304" pitchFamily="18" charset="0"/>
                <a:cs typeface="Times New Roman" panose="02020603050405020304" pitchFamily="18" charset="0"/>
              </a:rPr>
              <a:t>Plotly</a:t>
            </a:r>
            <a:r>
              <a:rPr lang="en-US" sz="3600" dirty="0">
                <a:latin typeface="Times New Roman" panose="02020603050405020304" pitchFamily="18" charset="0"/>
                <a:cs typeface="Times New Roman" panose="02020603050405020304" pitchFamily="18" charset="0"/>
              </a:rPr>
              <a:t> Dash</a:t>
            </a:r>
          </a:p>
        </p:txBody>
      </p:sp>
      <p:pic>
        <p:nvPicPr>
          <p:cNvPr id="4" name="Picture 3">
            <a:extLst>
              <a:ext uri="{FF2B5EF4-FFF2-40B4-BE49-F238E27FC236}">
                <a16:creationId xmlns:a16="http://schemas.microsoft.com/office/drawing/2014/main" id="{7D7B61FA-3D60-4C87-B58B-4F7F03A25562}"/>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918786" y="2338372"/>
            <a:ext cx="8325852" cy="3749908"/>
          </a:xfrm>
          <a:prstGeom prst="rect">
            <a:avLst/>
          </a:prstGeom>
        </p:spPr>
      </p:pic>
      <p:sp>
        <p:nvSpPr>
          <p:cNvPr id="6" name="Content Placeholder 2">
            <a:extLst>
              <a:ext uri="{FF2B5EF4-FFF2-40B4-BE49-F238E27FC236}">
                <a16:creationId xmlns:a16="http://schemas.microsoft.com/office/drawing/2014/main" id="{49C7ED52-5D44-45AE-8C55-D6DA8235D706}"/>
              </a:ext>
            </a:extLst>
          </p:cNvPr>
          <p:cNvSpPr txBox="1">
            <a:spLocks/>
          </p:cNvSpPr>
          <p:nvPr/>
        </p:nvSpPr>
        <p:spPr>
          <a:xfrm>
            <a:off x="-211789" y="1481880"/>
            <a:ext cx="11622737" cy="721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b="1" dirty="0">
                <a:solidFill>
                  <a:schemeClr val="tx1"/>
                </a:solidFill>
                <a:latin typeface="Times New Roman" panose="02020603050405020304" pitchFamily="18" charset="0"/>
                <a:cs typeface="Times New Roman" panose="02020603050405020304" pitchFamily="18" charset="0"/>
              </a:rPr>
              <a:t>Pie chart showing the success percentage achieved by each launch site</a:t>
            </a:r>
            <a:endParaRPr lang="en-US" sz="1800" dirty="0">
              <a:solidFill>
                <a:schemeClr val="tx1"/>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BBC74A1-BF7E-46FD-BA66-92FC7673D6AA}"/>
              </a:ext>
            </a:extLst>
          </p:cNvPr>
          <p:cNvCxnSpPr>
            <a:cxnSpLocks/>
          </p:cNvCxnSpPr>
          <p:nvPr/>
        </p:nvCxnSpPr>
        <p:spPr>
          <a:xfrm>
            <a:off x="304800" y="962025"/>
            <a:ext cx="11553825" cy="14041"/>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1242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90601" y="419099"/>
            <a:ext cx="10515600" cy="975661"/>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Build a Dashboard with </a:t>
            </a:r>
            <a:r>
              <a:rPr lang="en-US" sz="3600" dirty="0" err="1">
                <a:latin typeface="Times New Roman" panose="02020603050405020304" pitchFamily="18" charset="0"/>
                <a:cs typeface="Times New Roman" panose="02020603050405020304" pitchFamily="18" charset="0"/>
              </a:rPr>
              <a:t>Plotly</a:t>
            </a:r>
            <a:r>
              <a:rPr lang="en-US" sz="3600" dirty="0">
                <a:latin typeface="Times New Roman" panose="02020603050405020304" pitchFamily="18" charset="0"/>
                <a:cs typeface="Times New Roman" panose="02020603050405020304" pitchFamily="18" charset="0"/>
              </a:rPr>
              <a:t> Dash</a:t>
            </a:r>
          </a:p>
        </p:txBody>
      </p:sp>
      <p:pic>
        <p:nvPicPr>
          <p:cNvPr id="4" name="Picture 3">
            <a:extLst>
              <a:ext uri="{FF2B5EF4-FFF2-40B4-BE49-F238E27FC236}">
                <a16:creationId xmlns:a16="http://schemas.microsoft.com/office/drawing/2014/main" id="{7D7B61FA-3D60-4C87-B58B-4F7F03A25562}"/>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576138" y="2069432"/>
            <a:ext cx="9192126" cy="4074693"/>
          </a:xfrm>
          <a:prstGeom prst="rect">
            <a:avLst/>
          </a:prstGeom>
        </p:spPr>
      </p:pic>
      <p:sp>
        <p:nvSpPr>
          <p:cNvPr id="6" name="Content Placeholder 2">
            <a:extLst>
              <a:ext uri="{FF2B5EF4-FFF2-40B4-BE49-F238E27FC236}">
                <a16:creationId xmlns:a16="http://schemas.microsoft.com/office/drawing/2014/main" id="{49C7ED52-5D44-45AE-8C55-D6DA8235D706}"/>
              </a:ext>
            </a:extLst>
          </p:cNvPr>
          <p:cNvSpPr txBox="1">
            <a:spLocks/>
          </p:cNvSpPr>
          <p:nvPr/>
        </p:nvSpPr>
        <p:spPr>
          <a:xfrm>
            <a:off x="569261" y="1549801"/>
            <a:ext cx="11622737" cy="72189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3200" b="1" dirty="0">
                <a:solidFill>
                  <a:schemeClr val="tx1"/>
                </a:solidFill>
                <a:latin typeface="Times New Roman" panose="02020603050405020304" pitchFamily="18" charset="0"/>
                <a:cs typeface="Times New Roman" panose="02020603050405020304" pitchFamily="18" charset="0"/>
              </a:rPr>
              <a:t>Pie chart showing the Launch site with the highest launch success ratio</a:t>
            </a:r>
          </a:p>
        </p:txBody>
      </p:sp>
      <p:cxnSp>
        <p:nvCxnSpPr>
          <p:cNvPr id="5" name="Straight Connector 4">
            <a:extLst>
              <a:ext uri="{FF2B5EF4-FFF2-40B4-BE49-F238E27FC236}">
                <a16:creationId xmlns:a16="http://schemas.microsoft.com/office/drawing/2014/main" id="{873F5365-B6E3-4A55-A0C6-DA7E8AA365F6}"/>
              </a:ext>
            </a:extLst>
          </p:cNvPr>
          <p:cNvCxnSpPr>
            <a:cxnSpLocks/>
          </p:cNvCxnSpPr>
          <p:nvPr/>
        </p:nvCxnSpPr>
        <p:spPr>
          <a:xfrm>
            <a:off x="319087" y="1085850"/>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2934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938" y="220379"/>
            <a:ext cx="10515600" cy="108250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Build a Dashboard with </a:t>
            </a:r>
            <a:r>
              <a:rPr lang="en-US" sz="3600" dirty="0" err="1">
                <a:latin typeface="Times New Roman" panose="02020603050405020304" pitchFamily="18" charset="0"/>
                <a:cs typeface="Times New Roman" panose="02020603050405020304" pitchFamily="18" charset="0"/>
              </a:rPr>
              <a:t>Plotly</a:t>
            </a:r>
            <a:r>
              <a:rPr lang="en-US" sz="3600" dirty="0">
                <a:latin typeface="Times New Roman" panose="02020603050405020304" pitchFamily="18" charset="0"/>
                <a:cs typeface="Times New Roman" panose="02020603050405020304" pitchFamily="18" charset="0"/>
              </a:rPr>
              <a:t> Dash</a:t>
            </a:r>
          </a:p>
        </p:txBody>
      </p:sp>
      <p:pic>
        <p:nvPicPr>
          <p:cNvPr id="4" name="Picture 3">
            <a:extLst>
              <a:ext uri="{FF2B5EF4-FFF2-40B4-BE49-F238E27FC236}">
                <a16:creationId xmlns:a16="http://schemas.microsoft.com/office/drawing/2014/main" id="{7D7B61FA-3D60-4C87-B58B-4F7F03A25562}"/>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332850" y="2025483"/>
            <a:ext cx="5742980" cy="3610408"/>
          </a:xfrm>
          <a:prstGeom prst="rect">
            <a:avLst/>
          </a:prstGeom>
        </p:spPr>
      </p:pic>
      <p:sp>
        <p:nvSpPr>
          <p:cNvPr id="6" name="Content Placeholder 2">
            <a:extLst>
              <a:ext uri="{FF2B5EF4-FFF2-40B4-BE49-F238E27FC236}">
                <a16:creationId xmlns:a16="http://schemas.microsoft.com/office/drawing/2014/main" id="{49C7ED52-5D44-45AE-8C55-D6DA8235D706}"/>
              </a:ext>
            </a:extLst>
          </p:cNvPr>
          <p:cNvSpPr txBox="1">
            <a:spLocks/>
          </p:cNvSpPr>
          <p:nvPr/>
        </p:nvSpPr>
        <p:spPr>
          <a:xfrm>
            <a:off x="93011" y="1497799"/>
            <a:ext cx="11717989" cy="721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b="1" dirty="0">
                <a:solidFill>
                  <a:schemeClr val="tx1"/>
                </a:solidFill>
                <a:latin typeface="Times New Roman" panose="02020603050405020304" pitchFamily="18" charset="0"/>
                <a:cs typeface="Times New Roman" panose="02020603050405020304" pitchFamily="18" charset="0"/>
              </a:rPr>
              <a:t>Scatter plot of Payload vs Launch Outcome for all sites, with different payload selected in the range slider</a:t>
            </a:r>
          </a:p>
        </p:txBody>
      </p:sp>
      <p:pic>
        <p:nvPicPr>
          <p:cNvPr id="3" name="Picture 2">
            <a:extLst>
              <a:ext uri="{FF2B5EF4-FFF2-40B4-BE49-F238E27FC236}">
                <a16:creationId xmlns:a16="http://schemas.microsoft.com/office/drawing/2014/main" id="{0E4A790C-5D9D-4811-8CD4-5EBD2976915D}"/>
              </a:ext>
            </a:extLst>
          </p:cNvPr>
          <p:cNvPicPr>
            <a:picLocks noChangeAspect="1"/>
          </p:cNvPicPr>
          <p:nvPr/>
        </p:nvPicPr>
        <p:blipFill>
          <a:blip r:embed="rId3"/>
          <a:stretch>
            <a:fillRect/>
          </a:stretch>
        </p:blipFill>
        <p:spPr>
          <a:xfrm>
            <a:off x="6791827" y="2224509"/>
            <a:ext cx="5245768" cy="3212356"/>
          </a:xfrm>
          <a:prstGeom prst="rect">
            <a:avLst/>
          </a:prstGeom>
        </p:spPr>
      </p:pic>
      <p:cxnSp>
        <p:nvCxnSpPr>
          <p:cNvPr id="7" name="Straight Connector 6">
            <a:extLst>
              <a:ext uri="{FF2B5EF4-FFF2-40B4-BE49-F238E27FC236}">
                <a16:creationId xmlns:a16="http://schemas.microsoft.com/office/drawing/2014/main" id="{079C27A3-4099-4E5E-ACEF-14298F968D6F}"/>
              </a:ext>
            </a:extLst>
          </p:cNvPr>
          <p:cNvCxnSpPr>
            <a:cxnSpLocks/>
          </p:cNvCxnSpPr>
          <p:nvPr/>
        </p:nvCxnSpPr>
        <p:spPr>
          <a:xfrm>
            <a:off x="304800" y="952500"/>
            <a:ext cx="1161448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8836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016600" y="229971"/>
            <a:ext cx="10515600" cy="1082508"/>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Machine Learning Prediction</a:t>
            </a:r>
          </a:p>
        </p:txBody>
      </p:sp>
      <p:sp>
        <p:nvSpPr>
          <p:cNvPr id="6" name="Content Placeholder 2">
            <a:extLst>
              <a:ext uri="{FF2B5EF4-FFF2-40B4-BE49-F238E27FC236}">
                <a16:creationId xmlns:a16="http://schemas.microsoft.com/office/drawing/2014/main" id="{49C7ED52-5D44-45AE-8C55-D6DA8235D706}"/>
              </a:ext>
            </a:extLst>
          </p:cNvPr>
          <p:cNvSpPr txBox="1">
            <a:spLocks/>
          </p:cNvSpPr>
          <p:nvPr/>
        </p:nvSpPr>
        <p:spPr>
          <a:xfrm>
            <a:off x="408621" y="1503299"/>
            <a:ext cx="11123579" cy="2316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3200" b="1" dirty="0"/>
              <a:t>Classification Accuracy</a:t>
            </a:r>
          </a:p>
          <a:p>
            <a:pPr marL="0" indent="0">
              <a:buNone/>
            </a:pPr>
            <a:endParaRPr lang="en-US" sz="3200" b="1" dirty="0"/>
          </a:p>
        </p:txBody>
      </p:sp>
      <p:pic>
        <p:nvPicPr>
          <p:cNvPr id="5" name="Picture 4">
            <a:extLst>
              <a:ext uri="{FF2B5EF4-FFF2-40B4-BE49-F238E27FC236}">
                <a16:creationId xmlns:a16="http://schemas.microsoft.com/office/drawing/2014/main" id="{2A052112-226D-4066-B9F0-7EC58B465616}"/>
              </a:ext>
            </a:extLst>
          </p:cNvPr>
          <p:cNvPicPr>
            <a:picLocks noChangeAspect="1"/>
          </p:cNvPicPr>
          <p:nvPr/>
        </p:nvPicPr>
        <p:blipFill>
          <a:blip r:embed="rId2"/>
          <a:stretch>
            <a:fillRect/>
          </a:stretch>
        </p:blipFill>
        <p:spPr>
          <a:xfrm>
            <a:off x="7451343" y="2661472"/>
            <a:ext cx="3966615" cy="1389919"/>
          </a:xfrm>
          <a:prstGeom prst="rect">
            <a:avLst/>
          </a:prstGeom>
        </p:spPr>
      </p:pic>
      <p:pic>
        <p:nvPicPr>
          <p:cNvPr id="7" name="Picture 6">
            <a:extLst>
              <a:ext uri="{FF2B5EF4-FFF2-40B4-BE49-F238E27FC236}">
                <a16:creationId xmlns:a16="http://schemas.microsoft.com/office/drawing/2014/main" id="{EC0BD3EE-95BB-46D8-BEFD-5745BFFE8090}"/>
              </a:ext>
            </a:extLst>
          </p:cNvPr>
          <p:cNvPicPr>
            <a:picLocks noChangeAspect="1"/>
          </p:cNvPicPr>
          <p:nvPr/>
        </p:nvPicPr>
        <p:blipFill>
          <a:blip r:embed="rId3"/>
          <a:stretch>
            <a:fillRect/>
          </a:stretch>
        </p:blipFill>
        <p:spPr>
          <a:xfrm>
            <a:off x="7647554" y="4627600"/>
            <a:ext cx="3884646" cy="1361197"/>
          </a:xfrm>
          <a:prstGeom prst="rect">
            <a:avLst/>
          </a:prstGeom>
        </p:spPr>
      </p:pic>
      <p:sp>
        <p:nvSpPr>
          <p:cNvPr id="8" name="TextBox 7">
            <a:extLst>
              <a:ext uri="{FF2B5EF4-FFF2-40B4-BE49-F238E27FC236}">
                <a16:creationId xmlns:a16="http://schemas.microsoft.com/office/drawing/2014/main" id="{E44C3F22-6EF0-49FA-8C8F-470BC4767D99}"/>
              </a:ext>
            </a:extLst>
          </p:cNvPr>
          <p:cNvSpPr txBox="1"/>
          <p:nvPr/>
        </p:nvSpPr>
        <p:spPr>
          <a:xfrm>
            <a:off x="7122253" y="2242680"/>
            <a:ext cx="4379054" cy="338554"/>
          </a:xfrm>
          <a:prstGeom prst="rect">
            <a:avLst/>
          </a:prstGeom>
          <a:noFill/>
        </p:spPr>
        <p:txBody>
          <a:bodyPr wrap="square" rtlCol="0">
            <a:spAutoFit/>
          </a:bodyPr>
          <a:lstStyle/>
          <a:p>
            <a:r>
              <a:rPr lang="en-US" sz="1600" dirty="0"/>
              <a:t>Performance of each method on test data metrics.</a:t>
            </a:r>
          </a:p>
        </p:txBody>
      </p:sp>
      <p:sp>
        <p:nvSpPr>
          <p:cNvPr id="9" name="TextBox 8">
            <a:extLst>
              <a:ext uri="{FF2B5EF4-FFF2-40B4-BE49-F238E27FC236}">
                <a16:creationId xmlns:a16="http://schemas.microsoft.com/office/drawing/2014/main" id="{DE95AE4A-1128-40D3-912B-8BA52B7BAD2D}"/>
              </a:ext>
            </a:extLst>
          </p:cNvPr>
          <p:cNvSpPr txBox="1"/>
          <p:nvPr/>
        </p:nvSpPr>
        <p:spPr>
          <a:xfrm>
            <a:off x="7122253" y="4220472"/>
            <a:ext cx="5230168" cy="338554"/>
          </a:xfrm>
          <a:prstGeom prst="rect">
            <a:avLst/>
          </a:prstGeom>
          <a:noFill/>
        </p:spPr>
        <p:txBody>
          <a:bodyPr wrap="square" rtlCol="0">
            <a:spAutoFit/>
          </a:bodyPr>
          <a:lstStyle/>
          <a:p>
            <a:r>
              <a:rPr lang="en-US" sz="1600" dirty="0"/>
              <a:t>Performance of each method on the whole dataset  metrics.</a:t>
            </a:r>
          </a:p>
        </p:txBody>
      </p:sp>
      <p:sp>
        <p:nvSpPr>
          <p:cNvPr id="10" name="TextBox 9">
            <a:extLst>
              <a:ext uri="{FF2B5EF4-FFF2-40B4-BE49-F238E27FC236}">
                <a16:creationId xmlns:a16="http://schemas.microsoft.com/office/drawing/2014/main" id="{704A36A7-B022-497E-AF95-EB048E604FA1}"/>
              </a:ext>
            </a:extLst>
          </p:cNvPr>
          <p:cNvSpPr txBox="1"/>
          <p:nvPr/>
        </p:nvSpPr>
        <p:spPr>
          <a:xfrm>
            <a:off x="250307" y="2223423"/>
            <a:ext cx="6701170" cy="3913059"/>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Test Set scores alone don't conclusively identify the best method due to the small sample size (18 samples). We assessed all methods on the entire Dataset, which confirmed the Support Vector Machine (SVM) Model as the best performer, displaying superior scores and the highest accuracy.</a:t>
            </a:r>
          </a:p>
        </p:txBody>
      </p:sp>
      <p:cxnSp>
        <p:nvCxnSpPr>
          <p:cNvPr id="11" name="Straight Connector 10">
            <a:extLst>
              <a:ext uri="{FF2B5EF4-FFF2-40B4-BE49-F238E27FC236}">
                <a16:creationId xmlns:a16="http://schemas.microsoft.com/office/drawing/2014/main" id="{5A710246-3325-427B-BAE1-9F3B912CCC02}"/>
              </a:ext>
            </a:extLst>
          </p:cNvPr>
          <p:cNvCxnSpPr>
            <a:cxnSpLocks/>
          </p:cNvCxnSpPr>
          <p:nvPr/>
        </p:nvCxnSpPr>
        <p:spPr>
          <a:xfrm>
            <a:off x="304800" y="952500"/>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2897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13938" y="184887"/>
            <a:ext cx="10515600" cy="1193414"/>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RESULTS – Machine Learning Prediction</a:t>
            </a:r>
          </a:p>
        </p:txBody>
      </p:sp>
      <p:sp>
        <p:nvSpPr>
          <p:cNvPr id="6" name="Content Placeholder 2">
            <a:extLst>
              <a:ext uri="{FF2B5EF4-FFF2-40B4-BE49-F238E27FC236}">
                <a16:creationId xmlns:a16="http://schemas.microsoft.com/office/drawing/2014/main" id="{49C7ED52-5D44-45AE-8C55-D6DA8235D706}"/>
              </a:ext>
            </a:extLst>
          </p:cNvPr>
          <p:cNvSpPr txBox="1">
            <a:spLocks/>
          </p:cNvSpPr>
          <p:nvPr/>
        </p:nvSpPr>
        <p:spPr>
          <a:xfrm>
            <a:off x="762462" y="1449447"/>
            <a:ext cx="6103789" cy="730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4000" b="1" dirty="0"/>
              <a:t>Confusion Matrix</a:t>
            </a:r>
          </a:p>
        </p:txBody>
      </p:sp>
      <p:pic>
        <p:nvPicPr>
          <p:cNvPr id="3" name="Picture 2">
            <a:extLst>
              <a:ext uri="{FF2B5EF4-FFF2-40B4-BE49-F238E27FC236}">
                <a16:creationId xmlns:a16="http://schemas.microsoft.com/office/drawing/2014/main" id="{30319887-9B3D-42F8-B987-02EC506088FE}"/>
              </a:ext>
            </a:extLst>
          </p:cNvPr>
          <p:cNvPicPr>
            <a:picLocks noChangeAspect="1"/>
          </p:cNvPicPr>
          <p:nvPr/>
        </p:nvPicPr>
        <p:blipFill>
          <a:blip r:embed="rId2"/>
          <a:stretch>
            <a:fillRect/>
          </a:stretch>
        </p:blipFill>
        <p:spPr>
          <a:xfrm>
            <a:off x="6802315" y="1813626"/>
            <a:ext cx="5221937" cy="4571329"/>
          </a:xfrm>
          <a:prstGeom prst="rect">
            <a:avLst/>
          </a:prstGeom>
        </p:spPr>
      </p:pic>
      <p:sp>
        <p:nvSpPr>
          <p:cNvPr id="4" name="TextBox 3">
            <a:extLst>
              <a:ext uri="{FF2B5EF4-FFF2-40B4-BE49-F238E27FC236}">
                <a16:creationId xmlns:a16="http://schemas.microsoft.com/office/drawing/2014/main" id="{686F6EC6-E565-4062-8D45-2C7503E3E9BC}"/>
              </a:ext>
            </a:extLst>
          </p:cNvPr>
          <p:cNvSpPr txBox="1"/>
          <p:nvPr/>
        </p:nvSpPr>
        <p:spPr>
          <a:xfrm rot="10800000" flipV="1">
            <a:off x="272714" y="2247850"/>
            <a:ext cx="6304548" cy="334995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confusion matrix of SVM classifier demonstrates its ability to differentiate between various classes, with a notable issue being false positives – instances where the classifier incorrectly labels unsuccessful landings as successful ones.</a:t>
            </a:r>
          </a:p>
        </p:txBody>
      </p:sp>
      <p:cxnSp>
        <p:nvCxnSpPr>
          <p:cNvPr id="8" name="Straight Connector 7">
            <a:extLst>
              <a:ext uri="{FF2B5EF4-FFF2-40B4-BE49-F238E27FC236}">
                <a16:creationId xmlns:a16="http://schemas.microsoft.com/office/drawing/2014/main" id="{B10DBCC3-01CF-44C9-8FF5-EC767206B225}"/>
              </a:ext>
            </a:extLst>
          </p:cNvPr>
          <p:cNvCxnSpPr>
            <a:cxnSpLocks/>
          </p:cNvCxnSpPr>
          <p:nvPr/>
        </p:nvCxnSpPr>
        <p:spPr>
          <a:xfrm>
            <a:off x="470427" y="971550"/>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71052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342900" y="298450"/>
            <a:ext cx="10515600" cy="987425"/>
          </a:xfrm>
        </p:spPr>
        <p:txBody>
          <a:bodyPr anchor="ctr">
            <a:normAutofit/>
          </a:bodyPr>
          <a:lstStyle/>
          <a:p>
            <a:pPr algn="ctr"/>
            <a:r>
              <a:rPr lang="en-US" sz="3600" dirty="0">
                <a:latin typeface="Times New Roman" panose="02020603050405020304" pitchFamily="18" charset="0"/>
                <a:cs typeface="Times New Roman" panose="02020603050405020304" pitchFamily="18" charset="0"/>
              </a:rPr>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09575" y="1352550"/>
            <a:ext cx="11649076" cy="5017001"/>
          </a:xfrm>
        </p:spPr>
        <p:txBody>
          <a:bodyPr>
            <a:normAutofit/>
          </a:bodyPr>
          <a:lstStyle/>
          <a:p>
            <a:pPr algn="just">
              <a:lnSpc>
                <a:spcPts val="3500"/>
              </a:lnSpc>
              <a:spcBef>
                <a:spcPts val="600"/>
              </a:spcBef>
            </a:pPr>
            <a:r>
              <a:rPr lang="en-US" sz="2400" dirty="0">
                <a:solidFill>
                  <a:schemeClr val="tx1"/>
                </a:solidFill>
                <a:latin typeface="Times New Roman" panose="02020603050405020304" pitchFamily="18" charset="0"/>
                <a:cs typeface="Times New Roman" panose="02020603050405020304" pitchFamily="18" charset="0"/>
              </a:rPr>
              <a:t>We can conclude that: </a:t>
            </a:r>
          </a:p>
          <a:p>
            <a:pPr lvl="1" algn="just">
              <a:lnSpc>
                <a:spcPts val="3500"/>
              </a:lnSpc>
              <a:spcBef>
                <a:spcPts val="600"/>
              </a:spcBef>
            </a:pPr>
            <a:r>
              <a:rPr lang="en-US" dirty="0">
                <a:solidFill>
                  <a:schemeClr val="tx1"/>
                </a:solidFill>
                <a:latin typeface="Times New Roman" panose="02020603050405020304" pitchFamily="18" charset="0"/>
                <a:cs typeface="Times New Roman" panose="02020603050405020304" pitchFamily="18" charset="0"/>
              </a:rPr>
              <a:t>For this task, the Decision tree classifier stands out as the superior machine learning algorithm.</a:t>
            </a:r>
          </a:p>
          <a:p>
            <a:pPr lvl="1" algn="just">
              <a:lnSpc>
                <a:spcPts val="3500"/>
              </a:lnSpc>
              <a:spcBef>
                <a:spcPts val="600"/>
              </a:spcBef>
            </a:pPr>
            <a:r>
              <a:rPr lang="en-US" dirty="0">
                <a:solidFill>
                  <a:schemeClr val="tx1"/>
                </a:solidFill>
                <a:latin typeface="Times New Roman" panose="02020603050405020304" pitchFamily="18" charset="0"/>
                <a:cs typeface="Times New Roman" panose="02020603050405020304" pitchFamily="18" charset="0"/>
              </a:rPr>
              <a:t>A higher number of flights at a launch site is correlated with an improved success rate.</a:t>
            </a:r>
          </a:p>
          <a:p>
            <a:pPr lvl="1" algn="just">
              <a:lnSpc>
                <a:spcPts val="3500"/>
              </a:lnSpc>
              <a:spcBef>
                <a:spcPts val="600"/>
              </a:spcBef>
            </a:pPr>
            <a:r>
              <a:rPr lang="en-US" dirty="0">
                <a:solidFill>
                  <a:schemeClr val="tx1"/>
                </a:solidFill>
                <a:latin typeface="Times New Roman" panose="02020603050405020304" pitchFamily="18" charset="0"/>
                <a:cs typeface="Times New Roman" panose="02020603050405020304" pitchFamily="18" charset="0"/>
              </a:rPr>
              <a:t>From 2013 to 2020, the launch success rate exhibited a consistent increase.</a:t>
            </a:r>
          </a:p>
          <a:p>
            <a:pPr lvl="1" algn="just">
              <a:lnSpc>
                <a:spcPts val="3500"/>
              </a:lnSpc>
              <a:spcBef>
                <a:spcPts val="600"/>
              </a:spcBef>
            </a:pPr>
            <a:r>
              <a:rPr lang="en-US" dirty="0">
                <a:solidFill>
                  <a:schemeClr val="tx1"/>
                </a:solidFill>
                <a:latin typeface="Times New Roman" panose="02020603050405020304" pitchFamily="18" charset="0"/>
                <a:cs typeface="Times New Roman" panose="02020603050405020304" pitchFamily="18" charset="0"/>
              </a:rPr>
              <a:t>Among orbit types, ES-L1, GEO, HEO, SSO, and VLEO recorded the highest success rates.</a:t>
            </a:r>
          </a:p>
          <a:p>
            <a:pPr lvl="1" algn="just">
              <a:lnSpc>
                <a:spcPts val="3500"/>
              </a:lnSpc>
              <a:spcBef>
                <a:spcPts val="600"/>
              </a:spcBef>
            </a:pPr>
            <a:r>
              <a:rPr lang="en-US" dirty="0">
                <a:solidFill>
                  <a:schemeClr val="tx1"/>
                </a:solidFill>
                <a:latin typeface="Times New Roman" panose="02020603050405020304" pitchFamily="18" charset="0"/>
                <a:cs typeface="Times New Roman" panose="02020603050405020304" pitchFamily="18" charset="0"/>
              </a:rPr>
              <a:t>KSC LC-39A emerged as the site with the highest number of successful launches.</a:t>
            </a:r>
          </a:p>
        </p:txBody>
      </p:sp>
      <p:cxnSp>
        <p:nvCxnSpPr>
          <p:cNvPr id="7" name="Straight Connector 6">
            <a:extLst>
              <a:ext uri="{FF2B5EF4-FFF2-40B4-BE49-F238E27FC236}">
                <a16:creationId xmlns:a16="http://schemas.microsoft.com/office/drawing/2014/main" id="{CF64FA54-9204-445B-9F42-104437E777FE}"/>
              </a:ext>
            </a:extLst>
          </p:cNvPr>
          <p:cNvCxnSpPr>
            <a:cxnSpLocks/>
          </p:cNvCxnSpPr>
          <p:nvPr/>
        </p:nvCxnSpPr>
        <p:spPr>
          <a:xfrm>
            <a:off x="470427" y="1000125"/>
            <a:ext cx="1155382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0123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716881" y="955674"/>
            <a:ext cx="8758238" cy="3635375"/>
          </a:xfrm>
          <a:ln>
            <a:noFill/>
          </a:ln>
          <a:effectLst>
            <a:glow rad="101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ormAutofit fontScale="90000"/>
          </a:bodyPr>
          <a:lstStyle/>
          <a:p>
            <a:pPr algn="ctr"/>
            <a:r>
              <a:rPr lang="en-US" sz="13800"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410008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028825" y="1425573"/>
            <a:ext cx="8134350" cy="3444875"/>
          </a:xfrm>
        </p:spPr>
        <p:txBody>
          <a:bodyPr anchor="ctr">
            <a:normAutofit fontScale="90000"/>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Special thanks to </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		</a:t>
            </a:r>
            <a:r>
              <a:rPr lang="en-US" sz="3600" dirty="0">
                <a:solidFill>
                  <a:schemeClr val="tx1"/>
                </a:solidFill>
                <a:latin typeface="Times New Roman" panose="02020603050405020304" pitchFamily="18" charset="0"/>
                <a:cs typeface="Times New Roman" panose="02020603050405020304" pitchFamily="18" charset="0"/>
              </a:rPr>
              <a:t>Instructors </a:t>
            </a:r>
            <a:br>
              <a:rPr lang="en-US" sz="3600" dirty="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IBM and </a:t>
            </a:r>
            <a:br>
              <a:rPr lang="en-US" sz="3600" dirty="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Coursera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F184A89-8B80-467E-B990-DA670DC4C247}"/>
              </a:ext>
            </a:extLst>
          </p:cNvPr>
          <p:cNvSpPr txBox="1"/>
          <p:nvPr/>
        </p:nvSpPr>
        <p:spPr>
          <a:xfrm>
            <a:off x="971550" y="600075"/>
            <a:ext cx="9525000" cy="707886"/>
          </a:xfrm>
          <a:prstGeom prst="rect">
            <a:avLst/>
          </a:prstGeom>
          <a:noFill/>
        </p:spPr>
        <p:txBody>
          <a:bodyPr wrap="square" rtlCol="0">
            <a:spAutoFit/>
          </a:bodyPr>
          <a:lstStyle/>
          <a:p>
            <a:pPr algn="ctr"/>
            <a:r>
              <a:rPr lang="en-US" sz="4000" dirty="0">
                <a:solidFill>
                  <a:srgbClr val="005493"/>
                </a:solidFill>
                <a:latin typeface="Times New Roman" panose="02020603050405020304" pitchFamily="18" charset="0"/>
                <a:cs typeface="Times New Roman" panose="02020603050405020304" pitchFamily="18" charset="0"/>
              </a:rPr>
              <a:t>APPENDIX</a:t>
            </a:r>
            <a:endParaRPr lang="en-US" dirty="0"/>
          </a:p>
        </p:txBody>
      </p:sp>
      <p:cxnSp>
        <p:nvCxnSpPr>
          <p:cNvPr id="5" name="Straight Connector 4">
            <a:extLst>
              <a:ext uri="{FF2B5EF4-FFF2-40B4-BE49-F238E27FC236}">
                <a16:creationId xmlns:a16="http://schemas.microsoft.com/office/drawing/2014/main" id="{75F8F6ED-AFC6-486B-AF52-E383E2C4C0D9}"/>
              </a:ext>
            </a:extLst>
          </p:cNvPr>
          <p:cNvCxnSpPr>
            <a:cxnSpLocks/>
          </p:cNvCxnSpPr>
          <p:nvPr/>
        </p:nvCxnSpPr>
        <p:spPr>
          <a:xfrm flipV="1">
            <a:off x="409575" y="1123950"/>
            <a:ext cx="11477625" cy="7620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02766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008146" y="242094"/>
            <a:ext cx="7647865" cy="1024732"/>
          </a:xfrm>
        </p:spPr>
        <p:txBody>
          <a:bodyPr anchor="ctr">
            <a:normAutofit/>
          </a:bodyPr>
          <a:lstStyle/>
          <a:p>
            <a:pPr algn="ctr"/>
            <a:r>
              <a:rPr lang="en-US" dirty="0">
                <a:latin typeface="Times New Roman" panose="02020603050405020304" pitchFamily="18" charset="0"/>
                <a:cs typeface="Times New Roman" panose="02020603050405020304" pitchFamily="18" charset="0"/>
              </a:rPr>
              <a:t>1. 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41053" y="1104900"/>
            <a:ext cx="11417572" cy="52824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v"/>
            </a:pPr>
            <a:r>
              <a:rPr lang="en-US" sz="2600" dirty="0">
                <a:solidFill>
                  <a:schemeClr val="tx1"/>
                </a:solidFill>
              </a:rPr>
              <a:t>  </a:t>
            </a:r>
            <a:r>
              <a:rPr lang="en-US" sz="3200" b="1" dirty="0">
                <a:solidFill>
                  <a:schemeClr val="tx1"/>
                </a:solidFill>
                <a:latin typeface="Times New Roman" panose="02020603050405020304" pitchFamily="18" charset="0"/>
                <a:cs typeface="Times New Roman" panose="02020603050405020304" pitchFamily="18" charset="0"/>
              </a:rPr>
              <a:t>Project background</a:t>
            </a:r>
          </a:p>
          <a:p>
            <a:pPr lvl="1" algn="just">
              <a:lnSpc>
                <a:spcPts val="2200"/>
              </a:lnSpc>
            </a:pPr>
            <a:r>
              <a:rPr lang="en-US" sz="2600" dirty="0">
                <a:solidFill>
                  <a:schemeClr val="tx1"/>
                </a:solidFill>
                <a:latin typeface="Times New Roman" panose="02020603050405020304" pitchFamily="18" charset="0"/>
                <a:cs typeface="Times New Roman" panose="02020603050405020304" pitchFamily="18" charset="0"/>
              </a:rPr>
              <a:t>SpaceX, officially known as Space Exploration Technologies Corp., is an American company based in Hawthorne, California. It specializes in spacecraft manufacturing, launch services, and satellite communications. SpaceX has achieved remarkable success in the field of space exploration, revolutionizing space travel by making it more cost-effective. The company prominently features Falcon 9 rocket launches on its website, offering them at a price of $62 million per launch, a significantly lower cost compared to other providers, which charge upwards of $165 million per launch. A key factor contributing to this cost savings is SpaceX's ability to reuse the first stage of its rockets.</a:t>
            </a:r>
          </a:p>
          <a:p>
            <a:pPr lvl="1">
              <a:lnSpc>
                <a:spcPts val="2200"/>
              </a:lnSpc>
            </a:pPr>
            <a:endParaRPr lang="en-US" sz="2600" dirty="0">
              <a:solidFill>
                <a:schemeClr val="tx1"/>
              </a:solidFill>
              <a:latin typeface="Times New Roman" panose="02020603050405020304" pitchFamily="18" charset="0"/>
              <a:cs typeface="Times New Roman" panose="02020603050405020304" pitchFamily="18" charset="0"/>
            </a:endParaRPr>
          </a:p>
          <a:p>
            <a:pPr lvl="1" algn="just">
              <a:lnSpc>
                <a:spcPts val="2200"/>
              </a:lnSpc>
            </a:pPr>
            <a:r>
              <a:rPr lang="en-US" sz="2600" dirty="0">
                <a:solidFill>
                  <a:schemeClr val="tx1"/>
                </a:solidFill>
                <a:latin typeface="Times New Roman" panose="02020603050405020304" pitchFamily="18" charset="0"/>
                <a:cs typeface="Times New Roman" panose="02020603050405020304" pitchFamily="18" charset="0"/>
              </a:rPr>
              <a:t>As a result, the cost of a launch is closely tied to the successful landing and reuse of the first stage. This information becomes crucial when competing companies consider bidding against SpaceX for a rocket launch contract. Machine learning models can play a valuable role in predicting whether SpaceX will be able to successfully reuse the first stage, providing valuable insights for decision-making in the competitive world of space exploration.</a:t>
            </a:r>
          </a:p>
          <a:p>
            <a:pPr lvl="1"/>
            <a:endParaRPr lang="en-US" sz="1800" dirty="0">
              <a:solidFill>
                <a:schemeClr val="tx1"/>
              </a:solidFill>
            </a:endParaRPr>
          </a:p>
          <a:p>
            <a:pPr marL="457200" lvl="1" indent="0">
              <a:buNone/>
            </a:pPr>
            <a:endParaRPr lang="en-US" sz="1800" dirty="0"/>
          </a:p>
          <a:p>
            <a:pPr>
              <a:lnSpc>
                <a:spcPts val="2200"/>
              </a:lnSpc>
              <a:spcBef>
                <a:spcPts val="500"/>
              </a:spcBef>
              <a:buFont typeface="Wingdings" panose="05000000000000000000" pitchFamily="2" charset="2"/>
              <a:buChar char="v"/>
            </a:pPr>
            <a:r>
              <a:rPr lang="en-US" sz="2300" b="1" dirty="0">
                <a:solidFill>
                  <a:schemeClr val="tx1"/>
                </a:solidFill>
                <a:latin typeface="Times New Roman" panose="02020603050405020304" pitchFamily="18" charset="0"/>
                <a:cs typeface="Times New Roman" panose="02020603050405020304" pitchFamily="18" charset="0"/>
              </a:rPr>
              <a:t>  </a:t>
            </a:r>
            <a:r>
              <a:rPr lang="en-US" sz="3200" b="1" dirty="0">
                <a:solidFill>
                  <a:schemeClr val="tx1"/>
                </a:solidFill>
                <a:latin typeface="Times New Roman" panose="02020603050405020304" pitchFamily="18" charset="0"/>
                <a:cs typeface="Times New Roman" panose="02020603050405020304" pitchFamily="18" charset="0"/>
              </a:rPr>
              <a:t>Problem Definition</a:t>
            </a:r>
          </a:p>
          <a:p>
            <a:pPr marL="800100" lvl="1" indent="-342900">
              <a:lnSpc>
                <a:spcPts val="2200"/>
              </a:lnSpc>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How do variables such as payload mass, launch site, number of flights, and orbits affect the success of the first stage landing?</a:t>
            </a:r>
          </a:p>
          <a:p>
            <a:pPr marL="800100" lvl="1" indent="-342900">
              <a:lnSpc>
                <a:spcPts val="2200"/>
              </a:lnSpc>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Does the rate of successful landing increase over the years?</a:t>
            </a:r>
          </a:p>
          <a:p>
            <a:pPr marL="800100" lvl="1" indent="-342900">
              <a:lnSpc>
                <a:spcPts val="2200"/>
              </a:lnSpc>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What is the best algorithm that can be used for binary classification in this case?</a:t>
            </a:r>
          </a:p>
        </p:txBody>
      </p:sp>
      <p:cxnSp>
        <p:nvCxnSpPr>
          <p:cNvPr id="6" name="Straight Connector 5">
            <a:extLst>
              <a:ext uri="{FF2B5EF4-FFF2-40B4-BE49-F238E27FC236}">
                <a16:creationId xmlns:a16="http://schemas.microsoft.com/office/drawing/2014/main" id="{10CE8C7C-08FD-4CA6-97E4-FC1CB779FE43}"/>
              </a:ext>
            </a:extLst>
          </p:cNvPr>
          <p:cNvCxnSpPr/>
          <p:nvPr/>
        </p:nvCxnSpPr>
        <p:spPr>
          <a:xfrm flipV="1">
            <a:off x="304800" y="885825"/>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DCE2-0DCD-4C58-A5AF-5E98B55AB944}"/>
              </a:ext>
            </a:extLst>
          </p:cNvPr>
          <p:cNvSpPr>
            <a:spLocks noGrp="1"/>
          </p:cNvSpPr>
          <p:nvPr>
            <p:ph type="title"/>
          </p:nvPr>
        </p:nvSpPr>
        <p:spPr>
          <a:xfrm>
            <a:off x="904875" y="369323"/>
            <a:ext cx="10515600" cy="1325563"/>
          </a:xfrm>
        </p:spPr>
        <p:txBody>
          <a:bodyPr/>
          <a:lstStyle/>
          <a:p>
            <a:pPr lvl="0" algn="ctr">
              <a:spcBef>
                <a:spcPts val="1000"/>
              </a:spcBef>
            </a:pPr>
            <a:r>
              <a:rPr lang="en-US" dirty="0">
                <a:latin typeface="Times New Roman" panose="02020603050405020304" pitchFamily="18" charset="0"/>
                <a:cs typeface="Times New Roman" panose="02020603050405020304" pitchFamily="18" charset="0"/>
              </a:rPr>
              <a:t>Methodology - </a:t>
            </a:r>
            <a:r>
              <a:rPr lang="en-US" sz="2800" dirty="0">
                <a:solidFill>
                  <a:srgbClr val="0070C0"/>
                </a:solidFill>
                <a:latin typeface="Times New Roman" panose="02020603050405020304" pitchFamily="18" charset="0"/>
                <a:ea typeface="+mn-ea"/>
                <a:cs typeface="Times New Roman" panose="02020603050405020304" pitchFamily="18" charset="0"/>
              </a:rPr>
              <a:t>Data Collection</a:t>
            </a:r>
            <a:br>
              <a:rPr lang="en-US" sz="2800" dirty="0">
                <a:solidFill>
                  <a:srgbClr val="0070C0"/>
                </a:solidFill>
                <a:latin typeface="Times New Roman" panose="02020603050405020304" pitchFamily="18" charset="0"/>
                <a:ea typeface="+mn-ea"/>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3221DD-C8B1-4CC6-AC44-46542DDE6572}"/>
              </a:ext>
            </a:extLst>
          </p:cNvPr>
          <p:cNvSpPr>
            <a:spLocks noGrp="1"/>
          </p:cNvSpPr>
          <p:nvPr>
            <p:ph idx="1"/>
          </p:nvPr>
        </p:nvSpPr>
        <p:spPr>
          <a:xfrm>
            <a:off x="267116" y="1076491"/>
            <a:ext cx="11829634" cy="5147469"/>
          </a:xfrm>
        </p:spPr>
        <p:txBody>
          <a:bodyPr>
            <a:normAutofit/>
          </a:bodyPr>
          <a:lstStyle/>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Data collection involves gathering relevant data from various sources  such as databases, APIs, or data generated internally that will help address the problem. </a:t>
            </a:r>
          </a:p>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The objective of this lab is to make a get request to the SpaceX API and do some basic data wrangling and formatting. The steps are as follows:</a:t>
            </a:r>
          </a:p>
          <a:p>
            <a:pPr marL="0" indent="0">
              <a:buNone/>
            </a:pPr>
            <a:endParaRPr lang="en-US" dirty="0"/>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6BD78017-84C1-4510-9B7B-6328DE0242BB}"/>
              </a:ext>
            </a:extLst>
          </p:cNvPr>
          <p:cNvSpPr txBox="1"/>
          <p:nvPr/>
        </p:nvSpPr>
        <p:spPr>
          <a:xfrm>
            <a:off x="1443282" y="3448522"/>
            <a:ext cx="1436547" cy="584775"/>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600" dirty="0"/>
              <a:t>Get request to </a:t>
            </a:r>
          </a:p>
          <a:p>
            <a:pPr algn="ctr"/>
            <a:r>
              <a:rPr lang="en-US" sz="1600" dirty="0"/>
              <a:t>SpaceX API</a:t>
            </a:r>
          </a:p>
        </p:txBody>
      </p:sp>
      <p:sp>
        <p:nvSpPr>
          <p:cNvPr id="7" name="TextBox 6">
            <a:extLst>
              <a:ext uri="{FF2B5EF4-FFF2-40B4-BE49-F238E27FC236}">
                <a16:creationId xmlns:a16="http://schemas.microsoft.com/office/drawing/2014/main" id="{479086D9-EE0B-4DF1-95E4-AF1CEE2DE91D}"/>
              </a:ext>
            </a:extLst>
          </p:cNvPr>
          <p:cNvSpPr txBox="1"/>
          <p:nvPr/>
        </p:nvSpPr>
        <p:spPr>
          <a:xfrm>
            <a:off x="3556558" y="3426263"/>
            <a:ext cx="3345788" cy="738664"/>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Decode the response content as a json</a:t>
            </a:r>
          </a:p>
          <a:p>
            <a:pPr algn="ctr"/>
            <a:r>
              <a:rPr lang="en-US" sz="1400" dirty="0"/>
              <a:t>Using </a:t>
            </a:r>
            <a:r>
              <a:rPr lang="en-US" sz="1400" i="1" dirty="0">
                <a:solidFill>
                  <a:srgbClr val="00B050"/>
                </a:solidFill>
                <a:latin typeface="Consolas" panose="020B0609020204030204" pitchFamily="49" charset="0"/>
              </a:rPr>
              <a:t>.json() </a:t>
            </a:r>
            <a:r>
              <a:rPr lang="en-US" sz="1400" dirty="0"/>
              <a:t>and turn it into a pandas </a:t>
            </a:r>
          </a:p>
          <a:p>
            <a:pPr algn="ctr"/>
            <a:r>
              <a:rPr lang="en-US" sz="1400" dirty="0" err="1"/>
              <a:t>dataframe</a:t>
            </a:r>
            <a:r>
              <a:rPr lang="en-US" sz="1400" dirty="0"/>
              <a:t> using </a:t>
            </a:r>
            <a:r>
              <a:rPr lang="en-US" sz="1400" dirty="0">
                <a:solidFill>
                  <a:srgbClr val="00B050"/>
                </a:solidFill>
              </a:rPr>
              <a:t>.</a:t>
            </a:r>
            <a:r>
              <a:rPr lang="en-US" sz="1400" dirty="0" err="1">
                <a:solidFill>
                  <a:srgbClr val="00B050"/>
                </a:solidFill>
              </a:rPr>
              <a:t>json_normalize</a:t>
            </a:r>
            <a:r>
              <a:rPr lang="en-US" sz="1400" dirty="0">
                <a:solidFill>
                  <a:srgbClr val="00B050"/>
                </a:solidFill>
              </a:rPr>
              <a:t>()</a:t>
            </a:r>
          </a:p>
        </p:txBody>
      </p:sp>
      <p:sp>
        <p:nvSpPr>
          <p:cNvPr id="8" name="TextBox 7">
            <a:extLst>
              <a:ext uri="{FF2B5EF4-FFF2-40B4-BE49-F238E27FC236}">
                <a16:creationId xmlns:a16="http://schemas.microsoft.com/office/drawing/2014/main" id="{66564B90-9952-4929-A627-E2D9C904260F}"/>
              </a:ext>
            </a:extLst>
          </p:cNvPr>
          <p:cNvSpPr txBox="1"/>
          <p:nvPr/>
        </p:nvSpPr>
        <p:spPr>
          <a:xfrm>
            <a:off x="7014640" y="5190132"/>
            <a:ext cx="2517420" cy="584775"/>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600" dirty="0"/>
              <a:t>Filter the </a:t>
            </a:r>
            <a:r>
              <a:rPr lang="en-US" sz="1600" dirty="0" err="1"/>
              <a:t>dataframe</a:t>
            </a:r>
            <a:r>
              <a:rPr lang="en-US" sz="1600" dirty="0"/>
              <a:t> to only </a:t>
            </a:r>
          </a:p>
          <a:p>
            <a:pPr algn="ctr"/>
            <a:r>
              <a:rPr lang="en-US" sz="1600" dirty="0"/>
              <a:t>Include Falcon 9 launches </a:t>
            </a:r>
          </a:p>
        </p:txBody>
      </p:sp>
      <p:sp>
        <p:nvSpPr>
          <p:cNvPr id="9" name="TextBox 8">
            <a:extLst>
              <a:ext uri="{FF2B5EF4-FFF2-40B4-BE49-F238E27FC236}">
                <a16:creationId xmlns:a16="http://schemas.microsoft.com/office/drawing/2014/main" id="{C0F75D3B-867D-4524-A99E-C220321FCAC4}"/>
              </a:ext>
            </a:extLst>
          </p:cNvPr>
          <p:cNvSpPr txBox="1"/>
          <p:nvPr/>
        </p:nvSpPr>
        <p:spPr>
          <a:xfrm>
            <a:off x="7565527" y="3504627"/>
            <a:ext cx="1741054" cy="584775"/>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600" dirty="0"/>
              <a:t>Clean the decoded</a:t>
            </a:r>
          </a:p>
          <a:p>
            <a:pPr algn="ctr"/>
            <a:r>
              <a:rPr lang="en-US" sz="1600" dirty="0"/>
              <a:t> </a:t>
            </a:r>
            <a:r>
              <a:rPr lang="en-US" sz="1600" dirty="0" err="1"/>
              <a:t>dataframe</a:t>
            </a:r>
            <a:endParaRPr lang="en-US" sz="1600" dirty="0"/>
          </a:p>
        </p:txBody>
      </p:sp>
      <p:sp>
        <p:nvSpPr>
          <p:cNvPr id="10" name="TextBox 9">
            <a:extLst>
              <a:ext uri="{FF2B5EF4-FFF2-40B4-BE49-F238E27FC236}">
                <a16:creationId xmlns:a16="http://schemas.microsoft.com/office/drawing/2014/main" id="{CECFDE86-6B2B-4AC9-9963-B6F90D5F3212}"/>
              </a:ext>
            </a:extLst>
          </p:cNvPr>
          <p:cNvSpPr txBox="1"/>
          <p:nvPr/>
        </p:nvSpPr>
        <p:spPr>
          <a:xfrm>
            <a:off x="2717172" y="5110729"/>
            <a:ext cx="3150889" cy="64633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Replace missing values with the mean value (payload mass)</a:t>
            </a:r>
          </a:p>
        </p:txBody>
      </p:sp>
      <p:cxnSp>
        <p:nvCxnSpPr>
          <p:cNvPr id="11" name="Straight Connector 10">
            <a:extLst>
              <a:ext uri="{FF2B5EF4-FFF2-40B4-BE49-F238E27FC236}">
                <a16:creationId xmlns:a16="http://schemas.microsoft.com/office/drawing/2014/main" id="{20373EC1-47A2-4560-9034-E02F0876B651}"/>
              </a:ext>
            </a:extLst>
          </p:cNvPr>
          <p:cNvCxnSpPr>
            <a:cxnSpLocks/>
          </p:cNvCxnSpPr>
          <p:nvPr/>
        </p:nvCxnSpPr>
        <p:spPr>
          <a:xfrm flipV="1">
            <a:off x="394871" y="923925"/>
            <a:ext cx="11553825" cy="381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5" name="Straight Arrow Connector 4">
            <a:extLst>
              <a:ext uri="{FF2B5EF4-FFF2-40B4-BE49-F238E27FC236}">
                <a16:creationId xmlns:a16="http://schemas.microsoft.com/office/drawing/2014/main" id="{47971591-58C3-4F72-B0F7-B4223C249261}"/>
              </a:ext>
            </a:extLst>
          </p:cNvPr>
          <p:cNvCxnSpPr/>
          <p:nvPr/>
        </p:nvCxnSpPr>
        <p:spPr>
          <a:xfrm>
            <a:off x="2879829" y="3766930"/>
            <a:ext cx="6767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FA8AE7E-2BBC-4928-A491-D84B5AC8286D}"/>
              </a:ext>
            </a:extLst>
          </p:cNvPr>
          <p:cNvCxnSpPr/>
          <p:nvPr/>
        </p:nvCxnSpPr>
        <p:spPr>
          <a:xfrm>
            <a:off x="6905660" y="3841761"/>
            <a:ext cx="6767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56B48434-5E70-4CE9-ADD7-92737F2AC328}"/>
              </a:ext>
            </a:extLst>
          </p:cNvPr>
          <p:cNvCxnSpPr>
            <a:cxnSpLocks/>
            <a:stCxn id="8" idx="1"/>
          </p:cNvCxnSpPr>
          <p:nvPr/>
        </p:nvCxnSpPr>
        <p:spPr>
          <a:xfrm flipH="1">
            <a:off x="5868062" y="5482520"/>
            <a:ext cx="1146578" cy="26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6022DF2C-411F-43A1-B44E-89EEA5BD96E7}"/>
              </a:ext>
            </a:extLst>
          </p:cNvPr>
          <p:cNvCxnSpPr>
            <a:endCxn id="8" idx="3"/>
          </p:cNvCxnSpPr>
          <p:nvPr/>
        </p:nvCxnSpPr>
        <p:spPr>
          <a:xfrm rot="16200000" flipH="1">
            <a:off x="8575858" y="4526317"/>
            <a:ext cx="1686925" cy="225479"/>
          </a:xfrm>
          <a:prstGeom prst="bentConnector4">
            <a:avLst>
              <a:gd name="adj1" fmla="val 1245"/>
              <a:gd name="adj2" fmla="val 264749"/>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51722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DCE2-0DCD-4C58-A5AF-5E98B55AB944}"/>
              </a:ext>
            </a:extLst>
          </p:cNvPr>
          <p:cNvSpPr>
            <a:spLocks noGrp="1"/>
          </p:cNvSpPr>
          <p:nvPr>
            <p:ph type="title"/>
          </p:nvPr>
        </p:nvSpPr>
        <p:spPr>
          <a:xfrm>
            <a:off x="838201" y="357158"/>
            <a:ext cx="10515600" cy="1325563"/>
          </a:xfrm>
        </p:spPr>
        <p:txBody>
          <a:bodyPr>
            <a:normAutofit/>
          </a:bodyPr>
          <a:lstStyle/>
          <a:p>
            <a:pPr lvl="0" algn="ctr">
              <a:spcBef>
                <a:spcPts val="1000"/>
              </a:spcBef>
            </a:pPr>
            <a:r>
              <a:rPr lang="en-US" dirty="0">
                <a:latin typeface="Times New Roman" panose="02020603050405020304" pitchFamily="18" charset="0"/>
                <a:cs typeface="Times New Roman" panose="02020603050405020304" pitchFamily="18" charset="0"/>
              </a:rPr>
              <a:t>Methodology- </a:t>
            </a:r>
            <a:r>
              <a:rPr lang="en-US" sz="3600" dirty="0">
                <a:solidFill>
                  <a:srgbClr val="0070C0"/>
                </a:solidFill>
                <a:latin typeface="Times New Roman" panose="02020603050405020304" pitchFamily="18" charset="0"/>
                <a:ea typeface="+mn-ea"/>
                <a:cs typeface="Times New Roman" panose="02020603050405020304" pitchFamily="18" charset="0"/>
              </a:rPr>
              <a:t>Data Collection </a:t>
            </a:r>
            <a:br>
              <a:rPr lang="en-US" dirty="0">
                <a:solidFill>
                  <a:srgbClr val="0070C0"/>
                </a:solidFill>
                <a:latin typeface="Times New Roman" panose="02020603050405020304" pitchFamily="18" charset="0"/>
                <a:ea typeface="+mn-ea"/>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7763FB16-E0B6-4DAF-B89F-8C168BD9BB30}"/>
              </a:ext>
            </a:extLst>
          </p:cNvPr>
          <p:cNvPicPr>
            <a:picLocks noGrp="1" noChangeAspect="1"/>
          </p:cNvPicPr>
          <p:nvPr>
            <p:ph idx="1"/>
          </p:nvPr>
        </p:nvPicPr>
        <p:blipFill>
          <a:blip r:embed="rId2"/>
          <a:stretch>
            <a:fillRect/>
          </a:stretch>
        </p:blipFill>
        <p:spPr>
          <a:xfrm>
            <a:off x="605050" y="1512711"/>
            <a:ext cx="5361675" cy="4587606"/>
          </a:xfrm>
          <a:prstGeom prst="rect">
            <a:avLst/>
          </a:prstGeom>
        </p:spPr>
      </p:pic>
      <p:pic>
        <p:nvPicPr>
          <p:cNvPr id="12" name="Picture 11">
            <a:extLst>
              <a:ext uri="{FF2B5EF4-FFF2-40B4-BE49-F238E27FC236}">
                <a16:creationId xmlns:a16="http://schemas.microsoft.com/office/drawing/2014/main" id="{FA0753DE-F3FC-4D82-A298-351AD71BD098}"/>
              </a:ext>
            </a:extLst>
          </p:cNvPr>
          <p:cNvPicPr>
            <a:picLocks noChangeAspect="1"/>
          </p:cNvPicPr>
          <p:nvPr/>
        </p:nvPicPr>
        <p:blipFill>
          <a:blip r:embed="rId3"/>
          <a:stretch>
            <a:fillRect/>
          </a:stretch>
        </p:blipFill>
        <p:spPr>
          <a:xfrm>
            <a:off x="6225276" y="1512711"/>
            <a:ext cx="4645923" cy="4413956"/>
          </a:xfrm>
          <a:prstGeom prst="rect">
            <a:avLst/>
          </a:prstGeom>
        </p:spPr>
      </p:pic>
      <p:cxnSp>
        <p:nvCxnSpPr>
          <p:cNvPr id="5" name="Straight Connector 4">
            <a:extLst>
              <a:ext uri="{FF2B5EF4-FFF2-40B4-BE49-F238E27FC236}">
                <a16:creationId xmlns:a16="http://schemas.microsoft.com/office/drawing/2014/main" id="{798DAE37-64B0-4BC8-842A-91398448F8ED}"/>
              </a:ext>
            </a:extLst>
          </p:cNvPr>
          <p:cNvCxnSpPr/>
          <p:nvPr/>
        </p:nvCxnSpPr>
        <p:spPr>
          <a:xfrm flipV="1">
            <a:off x="304800" y="885825"/>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4876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DCE2-0DCD-4C58-A5AF-5E98B55AB944}"/>
              </a:ext>
            </a:extLst>
          </p:cNvPr>
          <p:cNvSpPr>
            <a:spLocks noGrp="1"/>
          </p:cNvSpPr>
          <p:nvPr>
            <p:ph type="title"/>
          </p:nvPr>
        </p:nvSpPr>
        <p:spPr>
          <a:xfrm>
            <a:off x="914400" y="552450"/>
            <a:ext cx="10515600" cy="868533"/>
          </a:xfrm>
        </p:spPr>
        <p:txBody>
          <a:bodyPr>
            <a:normAutofit fontScale="90000"/>
          </a:bodyPr>
          <a:lstStyle/>
          <a:p>
            <a:pPr lvl="0" algn="ctr">
              <a:spcBef>
                <a:spcPts val="1000"/>
              </a:spcBef>
            </a:pPr>
            <a:r>
              <a:rPr lang="en-US" sz="4400" dirty="0">
                <a:latin typeface="Times New Roman" panose="02020603050405020304" pitchFamily="18" charset="0"/>
                <a:cs typeface="Times New Roman" panose="02020603050405020304" pitchFamily="18" charset="0"/>
              </a:rPr>
              <a:t>Methodology – </a:t>
            </a:r>
            <a:r>
              <a:rPr lang="en-US" sz="4400" dirty="0">
                <a:solidFill>
                  <a:srgbClr val="0070C0"/>
                </a:solidFill>
                <a:latin typeface="Times New Roman" panose="02020603050405020304" pitchFamily="18" charset="0"/>
                <a:ea typeface="+mn-ea"/>
                <a:cs typeface="Times New Roman" panose="02020603050405020304" pitchFamily="18" charset="0"/>
              </a:rPr>
              <a:t> </a:t>
            </a:r>
            <a:r>
              <a:rPr lang="en-US" dirty="0">
                <a:solidFill>
                  <a:srgbClr val="0070C0"/>
                </a:solidFill>
                <a:latin typeface="Times New Roman" panose="02020603050405020304" pitchFamily="18" charset="0"/>
                <a:ea typeface="+mn-ea"/>
                <a:cs typeface="Times New Roman" panose="02020603050405020304" pitchFamily="18" charset="0"/>
              </a:rPr>
              <a:t>Data Wrangling</a:t>
            </a:r>
            <a:br>
              <a:rPr lang="en-US" sz="2800" dirty="0">
                <a:solidFill>
                  <a:srgbClr val="0070C0"/>
                </a:solidFill>
                <a:latin typeface="40"/>
                <a:ea typeface="+mn-ea"/>
                <a:cs typeface="+mn-cs"/>
              </a:rPr>
            </a:br>
            <a:endParaRPr lang="en-US" dirty="0">
              <a:latin typeface="40"/>
            </a:endParaRPr>
          </a:p>
        </p:txBody>
      </p:sp>
      <p:sp>
        <p:nvSpPr>
          <p:cNvPr id="3" name="Content Placeholder 2">
            <a:extLst>
              <a:ext uri="{FF2B5EF4-FFF2-40B4-BE49-F238E27FC236}">
                <a16:creationId xmlns:a16="http://schemas.microsoft.com/office/drawing/2014/main" id="{8E3221DD-C8B1-4CC6-AC44-46542DDE6572}"/>
              </a:ext>
            </a:extLst>
          </p:cNvPr>
          <p:cNvSpPr>
            <a:spLocks noGrp="1"/>
          </p:cNvSpPr>
          <p:nvPr>
            <p:ph idx="1"/>
          </p:nvPr>
        </p:nvSpPr>
        <p:spPr>
          <a:xfrm>
            <a:off x="4676775" y="1141998"/>
            <a:ext cx="7362826" cy="5159541"/>
          </a:xfrm>
        </p:spPr>
        <p:txBody>
          <a:bodyPr>
            <a:normAutofit fontScale="92500"/>
          </a:bodyPr>
          <a:lstStyle/>
          <a:p>
            <a:pPr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Data wrangling is the process of cleaning, organizing, and transforming row data into a desirable format for prompt decision making.</a:t>
            </a:r>
          </a:p>
          <a:p>
            <a:pPr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 this lab we performed EDA to identify data patterns for labeling supervised models.</a:t>
            </a:r>
          </a:p>
          <a:p>
            <a:pPr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 the dataset, we have various cases where booster landings were either successful or unsuccessful, and, we'll transform these outcomes into training labels: 1 for successful landings and 0 for unsuccessful ones.</a:t>
            </a:r>
          </a:p>
          <a:p>
            <a:pPr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Additional analysis includes site launches, orbit types, and mission outcomes per orbit type.</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2D3F9438-2F44-4CF5-9D48-11338B7D0B79}"/>
              </a:ext>
            </a:extLst>
          </p:cNvPr>
          <p:cNvPicPr>
            <a:picLocks noChangeAspect="1"/>
          </p:cNvPicPr>
          <p:nvPr/>
        </p:nvPicPr>
        <p:blipFill>
          <a:blip r:embed="rId2"/>
          <a:stretch>
            <a:fillRect/>
          </a:stretch>
        </p:blipFill>
        <p:spPr>
          <a:xfrm>
            <a:off x="253148" y="1620006"/>
            <a:ext cx="4423627" cy="4079455"/>
          </a:xfrm>
          <a:prstGeom prst="rect">
            <a:avLst/>
          </a:prstGeom>
        </p:spPr>
      </p:pic>
      <p:cxnSp>
        <p:nvCxnSpPr>
          <p:cNvPr id="7" name="Straight Connector 6">
            <a:extLst>
              <a:ext uri="{FF2B5EF4-FFF2-40B4-BE49-F238E27FC236}">
                <a16:creationId xmlns:a16="http://schemas.microsoft.com/office/drawing/2014/main" id="{E281CCC4-3D42-49E1-9493-7BD27D4586E3}"/>
              </a:ext>
            </a:extLst>
          </p:cNvPr>
          <p:cNvCxnSpPr/>
          <p:nvPr/>
        </p:nvCxnSpPr>
        <p:spPr>
          <a:xfrm flipV="1">
            <a:off x="304800" y="885825"/>
            <a:ext cx="11553825" cy="7620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6923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9013-56BD-4FD1-BBE6-FCA46086CC9E}"/>
              </a:ext>
            </a:extLst>
          </p:cNvPr>
          <p:cNvSpPr>
            <a:spLocks noGrp="1"/>
          </p:cNvSpPr>
          <p:nvPr>
            <p:ph type="title"/>
          </p:nvPr>
        </p:nvSpPr>
        <p:spPr>
          <a:xfrm>
            <a:off x="969168" y="117475"/>
            <a:ext cx="10515600" cy="1325563"/>
          </a:xfrm>
        </p:spPr>
        <p:txBody>
          <a:bodyPr/>
          <a:lstStyle/>
          <a:p>
            <a:pPr algn="ctr"/>
            <a:r>
              <a:rPr lang="en-US" dirty="0">
                <a:latin typeface="Times New Roman" panose="02020603050405020304" pitchFamily="18" charset="0"/>
                <a:cs typeface="Times New Roman" panose="02020603050405020304" pitchFamily="18" charset="0"/>
              </a:rPr>
              <a:t>Methodology-</a:t>
            </a:r>
            <a:r>
              <a:rPr lang="en-US" dirty="0"/>
              <a:t> </a:t>
            </a:r>
            <a:r>
              <a:rPr lang="en-US" dirty="0">
                <a:latin typeface="Times New Roman" panose="02020603050405020304" pitchFamily="18" charset="0"/>
                <a:cs typeface="Times New Roman" panose="02020603050405020304" pitchFamily="18" charset="0"/>
              </a:rPr>
              <a:t>EDA with SQL</a:t>
            </a:r>
          </a:p>
        </p:txBody>
      </p:sp>
      <p:sp>
        <p:nvSpPr>
          <p:cNvPr id="3" name="Content Placeholder 2">
            <a:extLst>
              <a:ext uri="{FF2B5EF4-FFF2-40B4-BE49-F238E27FC236}">
                <a16:creationId xmlns:a16="http://schemas.microsoft.com/office/drawing/2014/main" id="{2FFDC316-1ED0-42E6-B650-5A277E45614C}"/>
              </a:ext>
            </a:extLst>
          </p:cNvPr>
          <p:cNvSpPr>
            <a:spLocks noGrp="1"/>
          </p:cNvSpPr>
          <p:nvPr>
            <p:ph idx="1"/>
          </p:nvPr>
        </p:nvSpPr>
        <p:spPr>
          <a:xfrm>
            <a:off x="969168" y="1095375"/>
            <a:ext cx="11682413" cy="5133975"/>
          </a:xfrm>
        </p:spPr>
        <p:txBody>
          <a:bodyPr>
            <a:normAutofit/>
          </a:bodyPr>
          <a:lstStyle/>
          <a:p>
            <a:pPr>
              <a:lnSpc>
                <a:spcPct val="150000"/>
              </a:lnSpc>
              <a:buFont typeface="Wingdings" panose="05000000000000000000" pitchFamily="2" charset="2"/>
              <a:buChar char="v"/>
            </a:pPr>
            <a:r>
              <a:rPr lang="en-US" dirty="0">
                <a:solidFill>
                  <a:schemeClr val="tx1"/>
                </a:solidFill>
              </a:rPr>
              <a:t> </a:t>
            </a:r>
            <a:r>
              <a:rPr lang="en-US" sz="3200" b="1" dirty="0">
                <a:solidFill>
                  <a:schemeClr val="tx1"/>
                </a:solidFill>
                <a:latin typeface="Times New Roman" panose="02020603050405020304" pitchFamily="18" charset="0"/>
                <a:cs typeface="Times New Roman" panose="02020603050405020304" pitchFamily="18" charset="0"/>
              </a:rPr>
              <a:t>EDA with SQL</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Load the SQL extension and establish a connection with the database</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Display the names of unique launch sites in the space mission</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Display total payload mass carried by boosters launched by NASA (CRS)</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Display average payload mass carried by booster version F9 v1.1</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List the date when the first successful landing outcome in ground pad was achieved.</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List the total number of successful and failure mission outcome.</a:t>
            </a:r>
          </a:p>
          <a:p>
            <a:pPr lvl="1"/>
            <a:endParaRPr lang="en-US" b="1" dirty="0">
              <a:solidFill>
                <a:schemeClr val="tx1"/>
              </a:solidFill>
            </a:endParaRPr>
          </a:p>
          <a:p>
            <a:pPr lvl="1"/>
            <a:endParaRPr lang="en-US" dirty="0">
              <a:solidFill>
                <a:schemeClr val="tx1"/>
              </a:solidFill>
            </a:endParaRPr>
          </a:p>
        </p:txBody>
      </p:sp>
      <p:cxnSp>
        <p:nvCxnSpPr>
          <p:cNvPr id="4" name="Straight Connector 3">
            <a:extLst>
              <a:ext uri="{FF2B5EF4-FFF2-40B4-BE49-F238E27FC236}">
                <a16:creationId xmlns:a16="http://schemas.microsoft.com/office/drawing/2014/main" id="{8981B1CE-2CDE-4068-9EB3-2CB5C8FE603D}"/>
              </a:ext>
            </a:extLst>
          </p:cNvPr>
          <p:cNvCxnSpPr>
            <a:cxnSpLocks/>
          </p:cNvCxnSpPr>
          <p:nvPr/>
        </p:nvCxnSpPr>
        <p:spPr>
          <a:xfrm>
            <a:off x="304800" y="962025"/>
            <a:ext cx="11620500"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08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9013-56BD-4FD1-BBE6-FCA46086CC9E}"/>
              </a:ext>
            </a:extLst>
          </p:cNvPr>
          <p:cNvSpPr>
            <a:spLocks noGrp="1"/>
          </p:cNvSpPr>
          <p:nvPr>
            <p:ph type="title"/>
          </p:nvPr>
        </p:nvSpPr>
        <p:spPr>
          <a:xfrm>
            <a:off x="904875" y="163388"/>
            <a:ext cx="10515600" cy="1160588"/>
          </a:xfrm>
        </p:spPr>
        <p:txBody>
          <a:bodyPr/>
          <a:lstStyle/>
          <a:p>
            <a:pPr algn="ctr"/>
            <a:r>
              <a:rPr lang="en-US" dirty="0">
                <a:latin typeface="Times New Roman" panose="02020603050405020304" pitchFamily="18" charset="0"/>
                <a:cs typeface="Times New Roman" panose="02020603050405020304" pitchFamily="18" charset="0"/>
              </a:rPr>
              <a:t>Methodology- EDA with Visualization</a:t>
            </a:r>
          </a:p>
        </p:txBody>
      </p:sp>
      <p:sp>
        <p:nvSpPr>
          <p:cNvPr id="3" name="Content Placeholder 2">
            <a:extLst>
              <a:ext uri="{FF2B5EF4-FFF2-40B4-BE49-F238E27FC236}">
                <a16:creationId xmlns:a16="http://schemas.microsoft.com/office/drawing/2014/main" id="{2FFDC316-1ED0-42E6-B650-5A277E45614C}"/>
              </a:ext>
            </a:extLst>
          </p:cNvPr>
          <p:cNvSpPr>
            <a:spLocks noGrp="1"/>
          </p:cNvSpPr>
          <p:nvPr>
            <p:ph idx="1"/>
          </p:nvPr>
        </p:nvSpPr>
        <p:spPr>
          <a:xfrm>
            <a:off x="752475" y="743682"/>
            <a:ext cx="11439525" cy="5538787"/>
          </a:xfrm>
        </p:spPr>
        <p:txBody>
          <a:bodyPr>
            <a:normAutofit fontScale="77500" lnSpcReduction="20000"/>
          </a:bodyPr>
          <a:lstStyle/>
          <a:p>
            <a:pPr>
              <a:lnSpc>
                <a:spcPts val="2000"/>
              </a:lnSpc>
              <a:spcBef>
                <a:spcPts val="600"/>
              </a:spcBef>
              <a:spcAft>
                <a:spcPts val="1800"/>
              </a:spcAft>
            </a:pPr>
            <a:endParaRPr lang="en-US" sz="3600" dirty="0">
              <a:solidFill>
                <a:schemeClr val="tx1"/>
              </a:solidFill>
              <a:latin typeface="Times New Roman" panose="02020603050405020304" pitchFamily="18" charset="0"/>
              <a:cs typeface="Times New Roman" panose="02020603050405020304" pitchFamily="18" charset="0"/>
            </a:endParaRPr>
          </a:p>
          <a:p>
            <a:pPr>
              <a:lnSpc>
                <a:spcPct val="150000"/>
              </a:lnSpc>
              <a:spcBef>
                <a:spcPts val="600"/>
              </a:spcBef>
              <a:spcAft>
                <a:spcPts val="1800"/>
              </a:spcAft>
            </a:pPr>
            <a:r>
              <a:rPr lang="en-US" sz="2400" dirty="0">
                <a:solidFill>
                  <a:schemeClr val="tx1"/>
                </a:solidFill>
                <a:latin typeface="Times New Roman" panose="02020603050405020304" pitchFamily="18" charset="0"/>
                <a:cs typeface="Times New Roman" panose="02020603050405020304" pitchFamily="18" charset="0"/>
              </a:rPr>
              <a:t>In this lab we performed exploratory data analysis and feature engineering using Pandas and Matplotlib library.</a:t>
            </a:r>
          </a:p>
          <a:p>
            <a:pPr>
              <a:lnSpc>
                <a:spcPts val="2000"/>
              </a:lnSpc>
              <a:spcBef>
                <a:spcPts val="600"/>
              </a:spcBef>
              <a:spcAft>
                <a:spcPts val="1800"/>
              </a:spcAft>
            </a:pPr>
            <a:r>
              <a:rPr lang="en-US" sz="2400" dirty="0">
                <a:solidFill>
                  <a:schemeClr val="tx1"/>
                </a:solidFill>
                <a:latin typeface="Times New Roman" panose="02020603050405020304" pitchFamily="18" charset="0"/>
                <a:cs typeface="Times New Roman" panose="02020603050405020304" pitchFamily="18" charset="0"/>
              </a:rPr>
              <a:t>Some of the tasks we performed are listed below:</a:t>
            </a:r>
          </a:p>
          <a:p>
            <a:pPr lvl="1">
              <a:lnSpc>
                <a:spcPts val="2000"/>
              </a:lnSpc>
              <a:spcBef>
                <a:spcPts val="600"/>
              </a:spcBef>
              <a:spcAft>
                <a:spcPts val="1800"/>
              </a:spcAft>
            </a:pPr>
            <a:r>
              <a:rPr lang="en-US" dirty="0">
                <a:solidFill>
                  <a:schemeClr val="tx1"/>
                </a:solidFill>
                <a:latin typeface="Times New Roman" panose="02020603050405020304" pitchFamily="18" charset="0"/>
                <a:cs typeface="Times New Roman" panose="02020603050405020304" pitchFamily="18" charset="0"/>
              </a:rPr>
              <a:t>Visualize the relationship between Flight Number and Launch Site</a:t>
            </a:r>
          </a:p>
          <a:p>
            <a:pPr lvl="1">
              <a:lnSpc>
                <a:spcPts val="2000"/>
              </a:lnSpc>
              <a:spcBef>
                <a:spcPts val="600"/>
              </a:spcBef>
              <a:spcAft>
                <a:spcPts val="1800"/>
              </a:spcAft>
            </a:pPr>
            <a:r>
              <a:rPr lang="en-US" dirty="0">
                <a:solidFill>
                  <a:schemeClr val="tx1"/>
                </a:solidFill>
                <a:latin typeface="Times New Roman" panose="02020603050405020304" pitchFamily="18" charset="0"/>
                <a:cs typeface="Times New Roman" panose="02020603050405020304" pitchFamily="18" charset="0"/>
              </a:rPr>
              <a:t>Visualize the relationship between Payload and Launch site</a:t>
            </a:r>
          </a:p>
          <a:p>
            <a:pPr lvl="1">
              <a:lnSpc>
                <a:spcPts val="2000"/>
              </a:lnSpc>
              <a:spcBef>
                <a:spcPts val="600"/>
              </a:spcBef>
              <a:spcAft>
                <a:spcPts val="1800"/>
              </a:spcAft>
            </a:pPr>
            <a:r>
              <a:rPr lang="en-US" dirty="0">
                <a:solidFill>
                  <a:schemeClr val="tx1"/>
                </a:solidFill>
                <a:latin typeface="Times New Roman" panose="02020603050405020304" pitchFamily="18" charset="0"/>
                <a:cs typeface="Times New Roman" panose="02020603050405020304" pitchFamily="18" charset="0"/>
              </a:rPr>
              <a:t>Visualize the relationship between success rate of each orbit type</a:t>
            </a:r>
          </a:p>
          <a:p>
            <a:pPr lvl="1">
              <a:lnSpc>
                <a:spcPts val="2000"/>
              </a:lnSpc>
              <a:spcBef>
                <a:spcPts val="600"/>
              </a:spcBef>
              <a:spcAft>
                <a:spcPts val="1800"/>
              </a:spcAft>
            </a:pPr>
            <a:r>
              <a:rPr lang="en-US" dirty="0">
                <a:solidFill>
                  <a:schemeClr val="tx1"/>
                </a:solidFill>
                <a:latin typeface="Times New Roman" panose="02020603050405020304" pitchFamily="18" charset="0"/>
                <a:cs typeface="Times New Roman" panose="02020603050405020304" pitchFamily="18" charset="0"/>
              </a:rPr>
              <a:t>Visualize the relationship between Flight Number and Orbit type</a:t>
            </a:r>
          </a:p>
          <a:p>
            <a:pPr lvl="1">
              <a:lnSpc>
                <a:spcPts val="2000"/>
              </a:lnSpc>
              <a:spcBef>
                <a:spcPts val="600"/>
              </a:spcBef>
              <a:spcAft>
                <a:spcPts val="1800"/>
              </a:spcAft>
            </a:pPr>
            <a:r>
              <a:rPr lang="en-US" dirty="0">
                <a:solidFill>
                  <a:schemeClr val="tx1"/>
                </a:solidFill>
                <a:latin typeface="Times New Roman" panose="02020603050405020304" pitchFamily="18" charset="0"/>
                <a:cs typeface="Times New Roman" panose="02020603050405020304" pitchFamily="18" charset="0"/>
              </a:rPr>
              <a:t>Visualize the launch success yearly trend</a:t>
            </a:r>
          </a:p>
          <a:p>
            <a:pPr lvl="1">
              <a:lnSpc>
                <a:spcPts val="2000"/>
              </a:lnSpc>
              <a:spcBef>
                <a:spcPts val="600"/>
              </a:spcBef>
              <a:spcAft>
                <a:spcPts val="1800"/>
              </a:spcAft>
            </a:pPr>
            <a:r>
              <a:rPr lang="en-US" dirty="0">
                <a:solidFill>
                  <a:schemeClr val="tx1"/>
                </a:solidFill>
                <a:latin typeface="Times New Roman" panose="02020603050405020304" pitchFamily="18" charset="0"/>
                <a:cs typeface="Times New Roman" panose="02020603050405020304" pitchFamily="18" charset="0"/>
              </a:rPr>
              <a:t>Create dummy variables to categorical columns</a:t>
            </a:r>
          </a:p>
          <a:p>
            <a:pPr lvl="1"/>
            <a:endParaRPr lang="en-US" dirty="0"/>
          </a:p>
        </p:txBody>
      </p:sp>
      <p:cxnSp>
        <p:nvCxnSpPr>
          <p:cNvPr id="4" name="Straight Connector 3">
            <a:extLst>
              <a:ext uri="{FF2B5EF4-FFF2-40B4-BE49-F238E27FC236}">
                <a16:creationId xmlns:a16="http://schemas.microsoft.com/office/drawing/2014/main" id="{44BAF4A5-B050-4BB1-A20F-07267D66E870}"/>
              </a:ext>
            </a:extLst>
          </p:cNvPr>
          <p:cNvCxnSpPr>
            <a:cxnSpLocks/>
          </p:cNvCxnSpPr>
          <p:nvPr/>
        </p:nvCxnSpPr>
        <p:spPr>
          <a:xfrm>
            <a:off x="371475" y="933450"/>
            <a:ext cx="11687175" cy="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0575734"/>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155be751-a274-42e8-93fb-f39d3b9bccc8"/>
    <ds:schemaRef ds:uri="http://schemas.microsoft.com/office/infopath/2007/PartnerControls"/>
    <ds:schemaRef ds:uri="http://www.w3.org/XML/1998/namespace"/>
    <ds:schemaRef ds:uri="http://purl.org/dc/elements/1.1/"/>
    <ds:schemaRef ds:uri="http://schemas.openxmlformats.org/package/2006/metadata/core-properties"/>
    <ds:schemaRef ds:uri="http://schemas.microsoft.com/office/2006/documentManagement/types"/>
    <ds:schemaRef ds:uri="f80a141d-92ca-4d3d-9308-f7e7b1d44ce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4819</TotalTime>
  <Words>1836</Words>
  <Application>Microsoft Office PowerPoint</Application>
  <PresentationFormat>Widescreen</PresentationFormat>
  <Paragraphs>288</Paragraphs>
  <Slides>37</Slides>
  <Notes>3</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37</vt:i4>
      </vt:variant>
    </vt:vector>
  </HeadingPairs>
  <TitlesOfParts>
    <vt:vector size="54" baseType="lpstr">
      <vt:lpstr>40</vt:lpstr>
      <vt:lpstr>Helv</vt:lpstr>
      <vt:lpstr>IBM Plex Mono SemiBold</vt:lpstr>
      <vt:lpstr>IBM Plex Mono Text</vt:lpstr>
      <vt:lpstr>IBM Plex Sans SemiBold</vt:lpstr>
      <vt:lpstr>IBM Plex Sans Text</vt:lpstr>
      <vt:lpstr>Arial</vt:lpstr>
      <vt:lpstr>Calibri</vt:lpstr>
      <vt:lpstr>Calibri Light</vt:lpstr>
      <vt:lpstr>Consolas</vt:lpstr>
      <vt:lpstr>Palatino Linotype</vt:lpstr>
      <vt:lpstr>Segoe UI</vt:lpstr>
      <vt:lpstr>Segoe UI Black</vt:lpstr>
      <vt:lpstr>Times New Roman</vt:lpstr>
      <vt:lpstr>Wingdings</vt:lpstr>
      <vt:lpstr>SLIDE_TEMPLATE_skill_network</vt:lpstr>
      <vt:lpstr>2_Office Theme</vt:lpstr>
      <vt:lpstr>PowerPoint Presentation</vt:lpstr>
      <vt:lpstr>PowerPoint Presentation</vt:lpstr>
      <vt:lpstr>EXECUTIVE SUMMARY</vt:lpstr>
      <vt:lpstr>1. Introduction</vt:lpstr>
      <vt:lpstr>Methodology - Data Collection </vt:lpstr>
      <vt:lpstr>Methodology- Data Collection  </vt:lpstr>
      <vt:lpstr>Methodology –  Data Wrangling </vt:lpstr>
      <vt:lpstr>Methodology- EDA with SQL</vt:lpstr>
      <vt:lpstr>Methodology- EDA with Visualization</vt:lpstr>
      <vt:lpstr>Methodology- Interactive Visual Analytics with Folium</vt:lpstr>
      <vt:lpstr>Methodology- Interactive Visual Analytics with Folium</vt:lpstr>
      <vt:lpstr>Methodology- Machine Learning Prediction</vt:lpstr>
      <vt:lpstr>Methodology- Machine Learning Prediction</vt:lpstr>
      <vt:lpstr>RESULTS</vt:lpstr>
      <vt:lpstr>RESULTS – EDA data visualization</vt:lpstr>
      <vt:lpstr>RESULTS – EDA data visualization</vt:lpstr>
      <vt:lpstr>RESULTS – EDA data visualization</vt:lpstr>
      <vt:lpstr>RESULTS – EDA data visualization</vt:lpstr>
      <vt:lpstr>RESULTS – EDA SQL</vt:lpstr>
      <vt:lpstr>RESULTS – EDA SQL</vt:lpstr>
      <vt:lpstr>RESULTS – EDA SQL</vt:lpstr>
      <vt:lpstr>RESULTS – EDA SQL</vt:lpstr>
      <vt:lpstr>RESULTS – EDA SQL</vt:lpstr>
      <vt:lpstr>RESULTS – EDA SQL</vt:lpstr>
      <vt:lpstr>RESULTS – EDA SQL</vt:lpstr>
      <vt:lpstr>RESULTS – EDA SQL</vt:lpstr>
      <vt:lpstr>RESULTS – Interactive map with Folium</vt:lpstr>
      <vt:lpstr>RESULTS – Interactive map with Folium</vt:lpstr>
      <vt:lpstr>RESULTS – Interactive map with Folium</vt:lpstr>
      <vt:lpstr>RESULTS – Build a Dashboard with Plotly Dash</vt:lpstr>
      <vt:lpstr>RESULTS – Build a Dashboard with Plotly Dash</vt:lpstr>
      <vt:lpstr>RESULTS – Build a Dashboard with Plotly Dash</vt:lpstr>
      <vt:lpstr>RESULTS – Machine Learning Prediction</vt:lpstr>
      <vt:lpstr>RESULTS – Machine Learning Prediction</vt:lpstr>
      <vt:lpstr>CONCLUSION</vt:lpstr>
      <vt:lpstr>Thank You!! </vt:lpstr>
      <vt:lpstr>Special thanks to    Instructors    IBM and    Coursera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Abraham mulat</cp:lastModifiedBy>
  <cp:revision>99</cp:revision>
  <dcterms:created xsi:type="dcterms:W3CDTF">2020-10-28T18:29:43Z</dcterms:created>
  <dcterms:modified xsi:type="dcterms:W3CDTF">2023-09-03T13:54:30Z</dcterms:modified>
</cp:coreProperties>
</file>